
<file path=[Content_Types].xml><?xml version="1.0" encoding="utf-8"?>
<Types xmlns="http://schemas.openxmlformats.org/package/2006/content-types">
  <Default Extension="png" ContentType="image/png"/>
  <Default Extension="wma" ContentType="audio/x-ms-wma"/>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1.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xml" ContentType="application/vnd.openxmlformats-officedocument.presentationml.slide+xml"/>
  <Override PartName="/ppt/slides/slide24.xml" ContentType="application/vnd.openxmlformats-officedocument.presentationml.slide+xml"/>
  <Override PartName="/ppt/slides/slide30.xml" ContentType="application/vnd.openxmlformats-officedocument.presentationml.slide+xml"/>
  <Override PartName="/ppt/slides/slide23.xml" ContentType="application/vnd.openxmlformats-officedocument.presentationml.slide+xml"/>
  <Override PartName="/ppt/slides/slide19.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8.xml" ContentType="application/vnd.openxmlformats-officedocument.presentationml.slide+xml"/>
  <Override PartName="/ppt/slides/slide16.xml" ContentType="application/vnd.openxmlformats-officedocument.presentationml.slide+xml"/>
  <Override PartName="/ppt/slides/slide13.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39.xml" ContentType="application/vnd.openxmlformats-officedocument.presentationml.slide+xml"/>
  <Override PartName="/ppt/slides/slide17.xml" ContentType="application/vnd.openxmlformats-officedocument.presentationml.slide+xml"/>
  <Override PartName="/ppt/slides/slide32.xml" ContentType="application/vnd.openxmlformats-officedocument.presentationml.slide+xml"/>
  <Override PartName="/ppt/slides/slide38.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3.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934" r:id="rId2"/>
    <p:sldId id="931" r:id="rId3"/>
    <p:sldId id="933" r:id="rId4"/>
    <p:sldId id="870" r:id="rId5"/>
    <p:sldId id="720" r:id="rId6"/>
    <p:sldId id="721" r:id="rId7"/>
    <p:sldId id="723" r:id="rId8"/>
    <p:sldId id="871" r:id="rId9"/>
    <p:sldId id="724" r:id="rId10"/>
    <p:sldId id="725" r:id="rId11"/>
    <p:sldId id="726" r:id="rId12"/>
    <p:sldId id="919" r:id="rId13"/>
    <p:sldId id="874" r:id="rId14"/>
    <p:sldId id="935" r:id="rId15"/>
    <p:sldId id="936" r:id="rId16"/>
    <p:sldId id="920" r:id="rId17"/>
    <p:sldId id="921" r:id="rId18"/>
    <p:sldId id="786" r:id="rId19"/>
    <p:sldId id="728" r:id="rId20"/>
    <p:sldId id="783" r:id="rId21"/>
    <p:sldId id="876" r:id="rId22"/>
    <p:sldId id="790" r:id="rId23"/>
    <p:sldId id="730" r:id="rId24"/>
    <p:sldId id="878" r:id="rId25"/>
    <p:sldId id="731" r:id="rId26"/>
    <p:sldId id="732" r:id="rId27"/>
    <p:sldId id="734" r:id="rId28"/>
    <p:sldId id="788" r:id="rId29"/>
    <p:sldId id="735" r:id="rId30"/>
    <p:sldId id="789" r:id="rId31"/>
    <p:sldId id="821" r:id="rId32"/>
    <p:sldId id="736" r:id="rId33"/>
    <p:sldId id="737" r:id="rId34"/>
    <p:sldId id="937" r:id="rId35"/>
    <p:sldId id="738" r:id="rId36"/>
    <p:sldId id="656" r:id="rId37"/>
    <p:sldId id="657" r:id="rId38"/>
    <p:sldId id="824" r:id="rId39"/>
    <p:sldId id="932" r:id="rId40"/>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59" autoAdjust="0"/>
    <p:restoredTop sz="94660"/>
  </p:normalViewPr>
  <p:slideViewPr>
    <p:cSldViewPr>
      <p:cViewPr varScale="1">
        <p:scale>
          <a:sx n="70" d="100"/>
          <a:sy n="70" d="100"/>
        </p:scale>
        <p:origin x="41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48"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3550"/>
          </a:xfrm>
          <a:prstGeom prst="rect">
            <a:avLst/>
          </a:prstGeom>
        </p:spPr>
        <p:txBody>
          <a:bodyPr vert="horz" lIns="91440" tIns="45720" rIns="91440" bIns="45720" rtlCol="0"/>
          <a:lstStyle>
            <a:lvl1pPr algn="r">
              <a:defRPr sz="1200"/>
            </a:lvl1pPr>
          </a:lstStyle>
          <a:p>
            <a:fld id="{3F61F7CC-8827-41CA-8457-E261557110DE}" type="datetimeFigureOut">
              <a:rPr lang="en-US" smtClean="0"/>
              <a:t>5/23/2020</a:t>
            </a:fld>
            <a:endParaRPr lang="en-US"/>
          </a:p>
        </p:txBody>
      </p:sp>
      <p:sp>
        <p:nvSpPr>
          <p:cNvPr id="4" name="Slide Image Placeholder 3"/>
          <p:cNvSpPr>
            <a:spLocks noGrp="1" noRot="1" noChangeAspect="1"/>
          </p:cNvSpPr>
          <p:nvPr>
            <p:ph type="sldImg" idx="2"/>
          </p:nvPr>
        </p:nvSpPr>
        <p:spPr>
          <a:xfrm>
            <a:off x="1427163" y="1154113"/>
            <a:ext cx="4156075"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45000"/>
            <a:ext cx="5607050" cy="36369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525"/>
            <a:ext cx="3038475"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772525"/>
            <a:ext cx="3038475" cy="463550"/>
          </a:xfrm>
          <a:prstGeom prst="rect">
            <a:avLst/>
          </a:prstGeom>
        </p:spPr>
        <p:txBody>
          <a:bodyPr vert="horz" lIns="91440" tIns="45720" rIns="91440" bIns="45720" rtlCol="0" anchor="b"/>
          <a:lstStyle>
            <a:lvl1pPr algn="r">
              <a:defRPr sz="1200"/>
            </a:lvl1pPr>
          </a:lstStyle>
          <a:p>
            <a:fld id="{2207F7D7-403D-4857-BD70-D96A42EE28A1}" type="slidenum">
              <a:rPr lang="en-US" smtClean="0"/>
              <a:t>‹#›</a:t>
            </a:fld>
            <a:endParaRPr lang="en-US"/>
          </a:p>
        </p:txBody>
      </p:sp>
    </p:spTree>
    <p:extLst>
      <p:ext uri="{BB962C8B-B14F-4D97-AF65-F5344CB8AC3E}">
        <p14:creationId xmlns:p14="http://schemas.microsoft.com/office/powerpoint/2010/main" val="1832126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07F7D7-403D-4857-BD70-D96A42EE28A1}" type="slidenum">
              <a:rPr lang="en-US" smtClean="0"/>
              <a:t>26</a:t>
            </a:fld>
            <a:endParaRPr lang="en-US"/>
          </a:p>
        </p:txBody>
      </p:sp>
    </p:spTree>
    <p:extLst>
      <p:ext uri="{BB962C8B-B14F-4D97-AF65-F5344CB8AC3E}">
        <p14:creationId xmlns:p14="http://schemas.microsoft.com/office/powerpoint/2010/main" val="1127411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cs typeface="B Yagut" panose="00000400000000000000" pitchFamily="2" charset="-78"/>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cs typeface="B Yagut" panose="00000400000000000000" pitchFamily="2" charset="-7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solidFill>
                  <a:schemeClr val="tx1"/>
                </a:solidFill>
                <a:cs typeface="B Yagut" panose="00000400000000000000" pitchFamily="2" charset="-78"/>
              </a:defRPr>
            </a:lvl1pPr>
          </a:lstStyle>
          <a:p>
            <a:fld id="{8D147354-F800-434C-A8D8-D6E6A5F63033}" type="datetimeFigureOut">
              <a:rPr lang="en-US" smtClean="0"/>
              <a:pPr/>
              <a:t>5/23/2020</a:t>
            </a:fld>
            <a:endParaRPr lang="en-US"/>
          </a:p>
        </p:txBody>
      </p:sp>
      <p:sp>
        <p:nvSpPr>
          <p:cNvPr id="5" name="Footer Placeholder 4"/>
          <p:cNvSpPr>
            <a:spLocks noGrp="1"/>
          </p:cNvSpPr>
          <p:nvPr>
            <p:ph type="ftr" sz="quarter" idx="11"/>
          </p:nvPr>
        </p:nvSpPr>
        <p:spPr/>
        <p:txBody>
          <a:bodyPr/>
          <a:lstStyle>
            <a:lvl1pPr>
              <a:defRPr>
                <a:solidFill>
                  <a:schemeClr val="tx1"/>
                </a:solidFill>
                <a:cs typeface="B Yagut" panose="00000400000000000000" pitchFamily="2" charset="-78"/>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357267946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a:cs typeface="B Yagut" panose="00000400000000000000" pitchFamily="2" charset="-78"/>
              </a:defRPr>
            </a:lvl1pPr>
            <a:lvl2pPr>
              <a:defRPr>
                <a:cs typeface="B Yagut" panose="00000400000000000000" pitchFamily="2" charset="-78"/>
              </a:defRPr>
            </a:lvl2pPr>
            <a:lvl3pPr>
              <a:defRPr>
                <a:cs typeface="B Yagut" panose="00000400000000000000" pitchFamily="2" charset="-78"/>
              </a:defRPr>
            </a:lvl3pPr>
            <a:lvl4pPr>
              <a:defRPr>
                <a:cs typeface="B Yagut" panose="00000400000000000000" pitchFamily="2" charset="-78"/>
              </a:defRPr>
            </a:lvl4pPr>
            <a:lvl5pPr>
              <a:defRPr>
                <a:cs typeface="B Yagut" panose="00000400000000000000" pitchFamily="2" charset="-78"/>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5/23/2020</a:t>
            </a:fld>
            <a:endParaRPr lang="en-US"/>
          </a:p>
        </p:txBody>
      </p:sp>
      <p:sp>
        <p:nvSpPr>
          <p:cNvPr id="5" name="Footer Placeholder 4"/>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6" name="Slide Number Placeholder 5"/>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2853849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147354-F800-434C-A8D8-D6E6A5F63033}" type="datetimeFigureOut">
              <a:rPr lang="en-US" smtClean="0"/>
              <a:t>5/23/2020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05EBD-352C-439C-B9B1-E36C38D4E1A3}" type="slidenum">
              <a:rPr lang="en-US" smtClean="0"/>
              <a:t>‹#›</a:t>
            </a:fld>
            <a:endParaRPr lang="en-US"/>
          </a:p>
        </p:txBody>
      </p:sp>
    </p:spTree>
    <p:extLst>
      <p:ext uri="{BB962C8B-B14F-4D97-AF65-F5344CB8AC3E}">
        <p14:creationId xmlns:p14="http://schemas.microsoft.com/office/powerpoint/2010/main" val="218442267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cs typeface="B Yagut" panose="00000400000000000000" pitchFamily="2" charset="-78"/>
              </a:defRPr>
            </a:lvl1pPr>
            <a:lvl2pPr>
              <a:defRPr>
                <a:cs typeface="B Yagut" panose="00000400000000000000" pitchFamily="2" charset="-78"/>
              </a:defRPr>
            </a:lvl2pPr>
            <a:lvl3pPr>
              <a:defRPr>
                <a:cs typeface="B Yagut" panose="00000400000000000000" pitchFamily="2" charset="-78"/>
              </a:defRPr>
            </a:lvl3pPr>
            <a:lvl4pPr>
              <a:defRPr>
                <a:cs typeface="B Yagut" panose="00000400000000000000" pitchFamily="2" charset="-78"/>
              </a:defRPr>
            </a:lvl4pPr>
            <a:lvl5pPr>
              <a:defRPr>
                <a:cs typeface="B Yagut" panose="00000400000000000000" pitchFamily="2" charset="-78"/>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5/23/2020</a:t>
            </a:fld>
            <a:endParaRPr lang="en-US"/>
          </a:p>
        </p:txBody>
      </p:sp>
      <p:sp>
        <p:nvSpPr>
          <p:cNvPr id="5" name="Footer Placeholder 4"/>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6" name="Slide Number Placeholder 5"/>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40886375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cs typeface="B Yagut" panose="00000400000000000000" pitchFamily="2" charset="-78"/>
              </a:defRPr>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cs typeface="B Yagut" panose="00000400000000000000" pitchFamily="2" charset="-78"/>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5/23/2020</a:t>
            </a:fld>
            <a:endParaRPr lang="en-US"/>
          </a:p>
        </p:txBody>
      </p:sp>
      <p:sp>
        <p:nvSpPr>
          <p:cNvPr id="5" name="Footer Placeholder 4"/>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6" name="Slide Number Placeholder 5"/>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152146249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cs typeface="B Yagut" panose="00000400000000000000" pitchFamily="2" charset="-78"/>
              </a:defRPr>
            </a:lvl1pPr>
            <a:lvl2pPr>
              <a:defRPr sz="2400">
                <a:cs typeface="B Yagut" panose="00000400000000000000" pitchFamily="2" charset="-78"/>
              </a:defRPr>
            </a:lvl2pPr>
            <a:lvl3pPr>
              <a:defRPr sz="2000">
                <a:cs typeface="B Yagut" panose="00000400000000000000" pitchFamily="2" charset="-78"/>
              </a:defRPr>
            </a:lvl3pPr>
            <a:lvl4pPr>
              <a:defRPr sz="1800">
                <a:cs typeface="B Yagut" panose="00000400000000000000" pitchFamily="2" charset="-78"/>
              </a:defRPr>
            </a:lvl4pPr>
            <a:lvl5pPr>
              <a:defRPr sz="1800">
                <a:cs typeface="B Yagut" panose="00000400000000000000" pitchFamily="2" charset="-78"/>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cs typeface="B Yagut" panose="00000400000000000000" pitchFamily="2" charset="-78"/>
              </a:defRPr>
            </a:lvl1pPr>
            <a:lvl2pPr>
              <a:defRPr sz="2400">
                <a:cs typeface="B Yagut" panose="00000400000000000000" pitchFamily="2" charset="-78"/>
              </a:defRPr>
            </a:lvl2pPr>
            <a:lvl3pPr>
              <a:defRPr sz="2000">
                <a:cs typeface="B Yagut" panose="00000400000000000000" pitchFamily="2" charset="-78"/>
              </a:defRPr>
            </a:lvl3pPr>
            <a:lvl4pPr>
              <a:defRPr sz="1800">
                <a:cs typeface="B Yagut" panose="00000400000000000000" pitchFamily="2" charset="-78"/>
              </a:defRPr>
            </a:lvl4pPr>
            <a:lvl5pPr>
              <a:defRPr sz="1800">
                <a:cs typeface="B Yagut" panose="00000400000000000000" pitchFamily="2" charset="-78"/>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5/23/2020</a:t>
            </a:fld>
            <a:endParaRPr lang="en-US"/>
          </a:p>
        </p:txBody>
      </p:sp>
      <p:sp>
        <p:nvSpPr>
          <p:cNvPr id="6" name="Footer Placeholder 5"/>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7" name="Slide Number Placeholder 6"/>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325701078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cs typeface="B Yagut" panose="00000400000000000000" pitchFamily="2" charset="-7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cs typeface="B Yagut" panose="00000400000000000000" pitchFamily="2" charset="-78"/>
              </a:defRPr>
            </a:lvl1pPr>
            <a:lvl2pPr>
              <a:defRPr sz="2000">
                <a:cs typeface="B Yagut" panose="00000400000000000000" pitchFamily="2" charset="-78"/>
              </a:defRPr>
            </a:lvl2pPr>
            <a:lvl3pPr>
              <a:defRPr sz="1800">
                <a:cs typeface="B Yagut" panose="00000400000000000000" pitchFamily="2" charset="-78"/>
              </a:defRPr>
            </a:lvl3pPr>
            <a:lvl4pPr>
              <a:defRPr sz="1600">
                <a:cs typeface="B Yagut" panose="00000400000000000000" pitchFamily="2" charset="-78"/>
              </a:defRPr>
            </a:lvl4pPr>
            <a:lvl5pPr>
              <a:defRPr sz="1600">
                <a:cs typeface="B Yagut" panose="00000400000000000000" pitchFamily="2" charset="-78"/>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cs typeface="B Yagut" panose="00000400000000000000" pitchFamily="2" charset="-7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cs typeface="B Yagut" panose="00000400000000000000" pitchFamily="2" charset="-78"/>
              </a:defRPr>
            </a:lvl1pPr>
            <a:lvl2pPr>
              <a:defRPr sz="2000">
                <a:cs typeface="B Yagut" panose="00000400000000000000" pitchFamily="2" charset="-78"/>
              </a:defRPr>
            </a:lvl2pPr>
            <a:lvl3pPr>
              <a:defRPr sz="1800">
                <a:cs typeface="B Yagut" panose="00000400000000000000" pitchFamily="2" charset="-78"/>
              </a:defRPr>
            </a:lvl3pPr>
            <a:lvl4pPr>
              <a:defRPr sz="1600">
                <a:cs typeface="B Yagut" panose="00000400000000000000" pitchFamily="2" charset="-78"/>
              </a:defRPr>
            </a:lvl4pPr>
            <a:lvl5pPr>
              <a:defRPr sz="1600">
                <a:cs typeface="B Yagut" panose="00000400000000000000" pitchFamily="2" charset="-78"/>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5/23/2020</a:t>
            </a:fld>
            <a:endParaRPr lang="en-US"/>
          </a:p>
        </p:txBody>
      </p:sp>
      <p:sp>
        <p:nvSpPr>
          <p:cNvPr id="8" name="Footer Placeholder 7"/>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9" name="Slide Number Placeholder 8"/>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104698873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5/23/2020</a:t>
            </a:fld>
            <a:endParaRPr lang="en-US"/>
          </a:p>
        </p:txBody>
      </p:sp>
      <p:sp>
        <p:nvSpPr>
          <p:cNvPr id="4" name="Footer Placeholder 3"/>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5" name="Slide Number Placeholder 4"/>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413342214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147354-F800-434C-A8D8-D6E6A5F63033}" type="datetimeFigureOut">
              <a:rPr lang="en-US" smtClean="0"/>
              <a:t>5/23/2020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605EBD-352C-439C-B9B1-E36C38D4E1A3}" type="slidenum">
              <a:rPr lang="en-US" smtClean="0"/>
              <a:t>‹#›</a:t>
            </a:fld>
            <a:endParaRPr lang="en-US"/>
          </a:p>
        </p:txBody>
      </p:sp>
    </p:spTree>
    <p:extLst>
      <p:ext uri="{BB962C8B-B14F-4D97-AF65-F5344CB8AC3E}">
        <p14:creationId xmlns:p14="http://schemas.microsoft.com/office/powerpoint/2010/main" val="222511225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cs typeface="B Yagut" panose="00000400000000000000" pitchFamily="2" charset="-78"/>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cs typeface="B Yagut" panose="00000400000000000000" pitchFamily="2" charset="-78"/>
              </a:defRPr>
            </a:lvl1pPr>
            <a:lvl2pPr>
              <a:defRPr sz="2800">
                <a:cs typeface="B Yagut" panose="00000400000000000000" pitchFamily="2" charset="-78"/>
              </a:defRPr>
            </a:lvl2pPr>
            <a:lvl3pPr>
              <a:defRPr sz="2400">
                <a:cs typeface="B Yagut" panose="00000400000000000000" pitchFamily="2" charset="-78"/>
              </a:defRPr>
            </a:lvl3pPr>
            <a:lvl4pPr>
              <a:defRPr sz="2000">
                <a:cs typeface="B Yagut" panose="00000400000000000000" pitchFamily="2" charset="-78"/>
              </a:defRPr>
            </a:lvl4pPr>
            <a:lvl5pPr>
              <a:defRPr sz="2000">
                <a:cs typeface="B Yagut" panose="00000400000000000000" pitchFamily="2" charset="-78"/>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cs typeface="B Yagut" panose="00000400000000000000" pitchFamily="2" charset="-78"/>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pPr/>
              <a:t>5/23/2020</a:t>
            </a:fld>
            <a:endParaRPr lang="en-US"/>
          </a:p>
        </p:txBody>
      </p:sp>
      <p:sp>
        <p:nvSpPr>
          <p:cNvPr id="6" name="Footer Placeholder 5"/>
          <p:cNvSpPr>
            <a:spLocks noGrp="1"/>
          </p:cNvSpPr>
          <p:nvPr>
            <p:ph type="ftr" sz="quarter" idx="11"/>
          </p:nvPr>
        </p:nvSpPr>
        <p:spPr/>
        <p:txBody>
          <a:bodyPr/>
          <a:lstStyle>
            <a:lvl1pPr>
              <a:defRPr>
                <a:cs typeface="B Yagut" panose="00000400000000000000" pitchFamily="2" charset="-78"/>
              </a:defRPr>
            </a:lvl1pPr>
          </a:lstStyle>
          <a:p>
            <a:endParaRPr lang="en-US"/>
          </a:p>
        </p:txBody>
      </p:sp>
      <p:sp>
        <p:nvSpPr>
          <p:cNvPr id="7" name="Slide Number Placeholder 6"/>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426310756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147354-F800-434C-A8D8-D6E6A5F63033}" type="datetimeFigureOut">
              <a:rPr lang="en-US" smtClean="0"/>
              <a:t>5/23/2020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605EBD-352C-439C-B9B1-E36C38D4E1A3}" type="slidenum">
              <a:rPr lang="en-US" smtClean="0"/>
              <a:t>‹#›</a:t>
            </a:fld>
            <a:endParaRPr lang="en-US"/>
          </a:p>
        </p:txBody>
      </p:sp>
    </p:spTree>
    <p:extLst>
      <p:ext uri="{BB962C8B-B14F-4D97-AF65-F5344CB8AC3E}">
        <p14:creationId xmlns:p14="http://schemas.microsoft.com/office/powerpoint/2010/main" val="301323939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r" rtl="1">
              <a:defRPr sz="1200">
                <a:solidFill>
                  <a:schemeClr val="tx1">
                    <a:tint val="75000"/>
                  </a:schemeClr>
                </a:solidFill>
                <a:cs typeface="B Yagut" panose="00000400000000000000" pitchFamily="2" charset="-78"/>
              </a:defRPr>
            </a:lvl1pPr>
          </a:lstStyle>
          <a:p>
            <a:fld id="{8D147354-F800-434C-A8D8-D6E6A5F63033}" type="datetimeFigureOut">
              <a:rPr lang="en-US" smtClean="0"/>
              <a:pPr/>
              <a:t>5/23/2020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rtl="1">
              <a:defRPr sz="1200">
                <a:solidFill>
                  <a:schemeClr val="tx1">
                    <a:tint val="75000"/>
                  </a:schemeClr>
                </a:solidFill>
                <a:cs typeface="B Yagut" panose="00000400000000000000" pitchFamily="2" charset="-78"/>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l" rtl="1">
              <a:defRPr sz="1200">
                <a:solidFill>
                  <a:schemeClr val="tx1">
                    <a:tint val="75000"/>
                  </a:schemeClr>
                </a:solidFill>
                <a:cs typeface="B Yagut" panose="00000400000000000000" pitchFamily="2" charset="-78"/>
              </a:defRPr>
            </a:lvl1pPr>
          </a:lstStyle>
          <a:p>
            <a:fld id="{5D605EBD-352C-439C-B9B1-E36C38D4E1A3}" type="slidenum">
              <a:rPr lang="en-US" smtClean="0"/>
              <a:pPr/>
              <a:t>‹#›</a:t>
            </a:fld>
            <a:endParaRPr lang="en-US"/>
          </a:p>
        </p:txBody>
      </p:sp>
    </p:spTree>
    <p:extLst>
      <p:ext uri="{BB962C8B-B14F-4D97-AF65-F5344CB8AC3E}">
        <p14:creationId xmlns:p14="http://schemas.microsoft.com/office/powerpoint/2010/main" val="909861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1" eaLnBrk="1" latinLnBrk="0" hangingPunct="1">
        <a:spcBef>
          <a:spcPct val="0"/>
        </a:spcBef>
        <a:buNone/>
        <a:defRPr sz="4400" b="1" kern="1200">
          <a:solidFill>
            <a:schemeClr val="tx1"/>
          </a:solidFill>
          <a:latin typeface="+mj-lt"/>
          <a:ea typeface="+mj-ea"/>
          <a:cs typeface="B Yagut" panose="00000400000000000000" pitchFamily="2" charset="-78"/>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B Yagut" panose="00000400000000000000" pitchFamily="2" charset="-78"/>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B Yagut" panose="00000400000000000000" pitchFamily="2" charset="-78"/>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B Yagut" panose="00000400000000000000" pitchFamily="2" charset="-78"/>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B Yagut" panose="00000400000000000000" pitchFamily="2" charset="-78"/>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B Yagut" panose="00000400000000000000" pitchFamily="2" charset="-78"/>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slideLayout" Target="../slideLayouts/slideLayout4.xml"/><Relationship Id="rId7" Type="http://schemas.openxmlformats.org/officeDocument/2006/relationships/image" Target="../media/image10.jpg"/><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 Id="rId9"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1.png"/><Relationship Id="rId5" Type="http://schemas.openxmlformats.org/officeDocument/2006/relationships/image" Target="../media/image13.jpg"/><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16.jpeg"/><Relationship Id="rId5" Type="http://schemas.openxmlformats.org/officeDocument/2006/relationships/image" Target="../media/image15.emf"/><Relationship Id="rId4" Type="http://schemas.openxmlformats.org/officeDocument/2006/relationships/image" Target="../media/image14.emf"/><Relationship Id="rId9"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22.emf"/><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notesSlide" Target="../notesSlides/notesSlide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ma"/><Relationship Id="rId1" Type="http://schemas.microsoft.com/office/2007/relationships/media" Target="../media/media27.wm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1.png"/><Relationship Id="rId5" Type="http://schemas.openxmlformats.org/officeDocument/2006/relationships/image" Target="../media/image26.emf"/><Relationship Id="rId4" Type="http://schemas.openxmlformats.org/officeDocument/2006/relationships/image" Target="../media/image25.e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5" Type="http://schemas.openxmlformats.org/officeDocument/2006/relationships/image" Target="../media/image1.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ma"/><Relationship Id="rId1" Type="http://schemas.microsoft.com/office/2007/relationships/media" Target="../media/media32.wma"/><Relationship Id="rId5" Type="http://schemas.openxmlformats.org/officeDocument/2006/relationships/image" Target="../media/image28.jp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ma"/><Relationship Id="rId1" Type="http://schemas.microsoft.com/office/2007/relationships/media" Target="../media/media33.wm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4.wma"/><Relationship Id="rId1" Type="http://schemas.microsoft.com/office/2007/relationships/media" Target="../media/media34.wma"/><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ma"/><Relationship Id="rId1" Type="http://schemas.microsoft.com/office/2007/relationships/media" Target="../media/media35.wm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ma"/><Relationship Id="rId1" Type="http://schemas.microsoft.com/office/2007/relationships/media" Target="../media/media36.wma"/><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ma"/><Relationship Id="rId1" Type="http://schemas.microsoft.com/office/2007/relationships/media" Target="../media/media38.wma"/><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wma"/><Relationship Id="rId1" Type="http://schemas.microsoft.com/office/2007/relationships/media" Target="../media/media39.wm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5800" y="161500"/>
            <a:ext cx="7772400" cy="1066800"/>
          </a:xfrm>
        </p:spPr>
        <p:txBody>
          <a:bodyPr>
            <a:normAutofit/>
          </a:bodyPr>
          <a:lstStyle/>
          <a:p>
            <a:r>
              <a:rPr lang="fa-IR" b="1" dirty="0" smtClean="0">
                <a:cs typeface="B Yagut" panose="00000400000000000000" pitchFamily="2" charset="-78"/>
              </a:rPr>
              <a:t> </a:t>
            </a:r>
            <a:r>
              <a:rPr lang="fa-IR" sz="2400" b="1" dirty="0" smtClean="0"/>
              <a:t>آشنایی با  </a:t>
            </a:r>
            <a:r>
              <a:rPr lang="fa-IR" sz="2400" dirty="0" smtClean="0"/>
              <a:t>نحوه معاینات فیزیکی</a:t>
            </a:r>
            <a:endParaRPr lang="en-US" b="1" dirty="0">
              <a:cs typeface="B Yagut" panose="00000400000000000000" pitchFamily="2" charset="-78"/>
            </a:endParaRPr>
          </a:p>
        </p:txBody>
      </p:sp>
      <p:sp>
        <p:nvSpPr>
          <p:cNvPr id="8" name="Subtitle 7"/>
          <p:cNvSpPr>
            <a:spLocks noGrp="1"/>
          </p:cNvSpPr>
          <p:nvPr>
            <p:ph type="subTitle" idx="1"/>
          </p:nvPr>
        </p:nvSpPr>
        <p:spPr>
          <a:xfrm>
            <a:off x="1371600" y="1676400"/>
            <a:ext cx="6400800" cy="4495799"/>
          </a:xfrm>
        </p:spPr>
        <p:txBody>
          <a:bodyPr>
            <a:normAutofit/>
          </a:bodyPr>
          <a:lstStyle/>
          <a:p>
            <a:r>
              <a:rPr lang="fa-IR" sz="5400" dirty="0">
                <a:solidFill>
                  <a:srgbClr val="FF0000"/>
                </a:solidFill>
              </a:rPr>
              <a:t>فصل پنجم</a:t>
            </a:r>
          </a:p>
          <a:p>
            <a:r>
              <a:rPr lang="fa-IR" sz="6000" dirty="0">
                <a:solidFill>
                  <a:srgbClr val="FF0000"/>
                </a:solidFill>
              </a:rPr>
              <a:t> </a:t>
            </a:r>
            <a:r>
              <a:rPr lang="fa-IR" sz="6000" dirty="0" smtClean="0">
                <a:solidFill>
                  <a:srgbClr val="FF0000"/>
                </a:solidFill>
              </a:rPr>
              <a:t>معاینه </a:t>
            </a:r>
            <a:r>
              <a:rPr lang="fa-IR" sz="6000" dirty="0">
                <a:solidFill>
                  <a:srgbClr val="FF0000"/>
                </a:solidFill>
              </a:rPr>
              <a:t>بالینی</a:t>
            </a:r>
            <a:endParaRPr lang="en-US" sz="6000" dirty="0">
              <a:solidFill>
                <a:srgbClr val="FF0000"/>
              </a:solidFill>
            </a:endParaRPr>
          </a:p>
          <a:p>
            <a:endParaRPr lang="en-US" sz="1100" dirty="0"/>
          </a:p>
          <a:p>
            <a:pPr lvl="0"/>
            <a:r>
              <a:rPr lang="fa-IR" sz="6000" dirty="0" smtClean="0">
                <a:solidFill>
                  <a:srgbClr val="FF0000"/>
                </a:solidFill>
              </a:rPr>
              <a:t>بررسی علائم </a:t>
            </a:r>
            <a:r>
              <a:rPr lang="fa-IR" sz="6000" dirty="0">
                <a:solidFill>
                  <a:srgbClr val="FF0000"/>
                </a:solidFill>
              </a:rPr>
              <a:t>حیاتی</a:t>
            </a:r>
            <a:endParaRPr lang="en-US" sz="6000" dirty="0">
              <a:solidFill>
                <a:srgbClr val="FF0000"/>
              </a:solidFill>
            </a:endParaRPr>
          </a:p>
          <a:p>
            <a:r>
              <a:rPr lang="fa-IR" dirty="0"/>
              <a:t>(</a:t>
            </a:r>
            <a:r>
              <a:rPr lang="en-US" dirty="0"/>
              <a:t>vs</a:t>
            </a:r>
            <a:r>
              <a:rPr lang="fa-IR" dirty="0"/>
              <a:t>)</a:t>
            </a:r>
            <a:r>
              <a:rPr lang="en-US" dirty="0"/>
              <a:t> Vital sign</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36260395"/>
      </p:ext>
    </p:extLst>
  </p:cSld>
  <p:clrMapOvr>
    <a:masterClrMapping/>
  </p:clrMapOvr>
  <mc:AlternateContent xmlns:mc="http://schemas.openxmlformats.org/markup-compatibility/2006" xmlns:p14="http://schemas.microsoft.com/office/powerpoint/2010/main">
    <mc:Choice Requires="p14">
      <p:transition spd="slow" p14:dur="2000" advTm="8401"/>
    </mc:Choice>
    <mc:Fallback xmlns="">
      <p:transition spd="slow" advTm="8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228600"/>
            <a:ext cx="8229600" cy="1143000"/>
          </a:xfrm>
        </p:spPr>
        <p:txBody>
          <a:bodyPr>
            <a:normAutofit/>
          </a:bodyPr>
          <a:lstStyle/>
          <a:p>
            <a:r>
              <a:rPr lang="fa-IR" sz="3200" b="1" dirty="0" smtClean="0">
                <a:solidFill>
                  <a:srgbClr val="FF0000"/>
                </a:solidFill>
              </a:rPr>
              <a:t>1) اندازه گیری درجه حرارت</a:t>
            </a:r>
            <a:br>
              <a:rPr lang="fa-IR" sz="3200" b="1" dirty="0" smtClean="0">
                <a:solidFill>
                  <a:srgbClr val="FF0000"/>
                </a:solidFill>
              </a:rPr>
            </a:br>
            <a:r>
              <a:rPr lang="en-US" sz="2400" dirty="0" smtClean="0">
                <a:solidFill>
                  <a:srgbClr val="FF0000"/>
                </a:solidFill>
              </a:rPr>
              <a:t>Temperature</a:t>
            </a:r>
            <a:endParaRPr lang="en-US" sz="2400" b="1" dirty="0">
              <a:solidFill>
                <a:srgbClr val="FF0000"/>
              </a:solidFill>
            </a:endParaRPr>
          </a:p>
        </p:txBody>
      </p:sp>
      <p:sp>
        <p:nvSpPr>
          <p:cNvPr id="8" name="Content Placeholder 7"/>
          <p:cNvSpPr>
            <a:spLocks noGrp="1"/>
          </p:cNvSpPr>
          <p:nvPr>
            <p:ph idx="1"/>
          </p:nvPr>
        </p:nvSpPr>
        <p:spPr>
          <a:xfrm>
            <a:off x="457200" y="1828800"/>
            <a:ext cx="8229600" cy="4525963"/>
          </a:xfrm>
        </p:spPr>
        <p:txBody>
          <a:bodyPr>
            <a:normAutofit/>
          </a:bodyPr>
          <a:lstStyle/>
          <a:p>
            <a:pPr marL="0" indent="0" algn="r" rtl="1">
              <a:buNone/>
            </a:pPr>
            <a:r>
              <a:rPr lang="fa-IR" sz="2800" dirty="0" smtClean="0">
                <a:solidFill>
                  <a:srgbClr val="002060"/>
                </a:solidFill>
              </a:rPr>
              <a:t>تجهیزات </a:t>
            </a:r>
            <a:r>
              <a:rPr lang="fa-IR" sz="2800" dirty="0">
                <a:solidFill>
                  <a:srgbClr val="002060"/>
                </a:solidFill>
              </a:rPr>
              <a:t>: </a:t>
            </a:r>
            <a:r>
              <a:rPr lang="fa-IR" sz="2800" dirty="0" smtClean="0"/>
              <a:t>تب سنج یا ترمومتر مناسب (شیشه </a:t>
            </a:r>
            <a:r>
              <a:rPr lang="fa-IR" sz="2800" dirty="0"/>
              <a:t>ای یا </a:t>
            </a:r>
            <a:r>
              <a:rPr lang="fa-IR" sz="2800" dirty="0" smtClean="0"/>
              <a:t>دیجیتال)-دستکش</a:t>
            </a:r>
            <a:endParaRPr lang="fa-IR" sz="2800" dirty="0"/>
          </a:p>
          <a:p>
            <a:pPr marL="0" indent="0">
              <a:buNone/>
            </a:pPr>
            <a:r>
              <a:rPr lang="fa-IR" sz="2800" dirty="0" smtClean="0">
                <a:solidFill>
                  <a:srgbClr val="002060"/>
                </a:solidFill>
              </a:rPr>
              <a:t>محل </a:t>
            </a:r>
            <a:r>
              <a:rPr lang="fa-IR" sz="2800" dirty="0">
                <a:solidFill>
                  <a:srgbClr val="002060"/>
                </a:solidFill>
              </a:rPr>
              <a:t>: </a:t>
            </a:r>
            <a:r>
              <a:rPr lang="fa-IR" sz="2800" dirty="0" smtClean="0">
                <a:solidFill>
                  <a:srgbClr val="FF0000"/>
                </a:solidFill>
              </a:rPr>
              <a:t>دهان</a:t>
            </a:r>
            <a:r>
              <a:rPr lang="fa-IR" sz="2800" dirty="0" smtClean="0"/>
              <a:t>، </a:t>
            </a:r>
            <a:r>
              <a:rPr lang="fa-IR" sz="2800" dirty="0">
                <a:solidFill>
                  <a:srgbClr val="FF0000"/>
                </a:solidFill>
              </a:rPr>
              <a:t>زیر بغل</a:t>
            </a:r>
            <a:r>
              <a:rPr lang="fa-IR" sz="2800" dirty="0"/>
              <a:t>، </a:t>
            </a:r>
            <a:r>
              <a:rPr lang="fa-IR" sz="2800" dirty="0" smtClean="0"/>
              <a:t>رکتوم،</a:t>
            </a:r>
            <a:r>
              <a:rPr lang="fa-IR" sz="2800" dirty="0" smtClean="0">
                <a:solidFill>
                  <a:srgbClr val="FF0000"/>
                </a:solidFill>
              </a:rPr>
              <a:t> </a:t>
            </a:r>
            <a:r>
              <a:rPr lang="fa-IR" sz="2800" dirty="0" smtClean="0"/>
              <a:t>پرده </a:t>
            </a:r>
            <a:r>
              <a:rPr lang="fa-IR" sz="2800" dirty="0"/>
              <a:t>تیمپان و دیستال مری</a:t>
            </a:r>
          </a:p>
          <a:p>
            <a:pPr marL="0" indent="0">
              <a:buNone/>
            </a:pPr>
            <a:r>
              <a:rPr lang="fa-IR" sz="2800" dirty="0" smtClean="0">
                <a:solidFill>
                  <a:srgbClr val="002060"/>
                </a:solidFill>
              </a:rPr>
              <a:t>روش</a:t>
            </a:r>
            <a:r>
              <a:rPr lang="fa-IR" sz="2800" dirty="0">
                <a:solidFill>
                  <a:srgbClr val="002060"/>
                </a:solidFill>
              </a:rPr>
              <a:t>:</a:t>
            </a:r>
          </a:p>
          <a:p>
            <a:pPr marL="0" indent="0">
              <a:buNone/>
            </a:pPr>
            <a:r>
              <a:rPr lang="fa-IR" sz="2800" dirty="0" smtClean="0"/>
              <a:t>اطمینان </a:t>
            </a:r>
            <a:r>
              <a:rPr lang="fa-IR" sz="2800" dirty="0"/>
              <a:t>از عدم مصرف مایعات سرد و گرم، سیگار و فعالیت </a:t>
            </a:r>
            <a:r>
              <a:rPr lang="fa-IR" sz="2800" dirty="0" smtClean="0"/>
              <a:t>شدید</a:t>
            </a:r>
          </a:p>
          <a:p>
            <a:pPr marL="0" indent="0">
              <a:buNone/>
            </a:pPr>
            <a:endParaRPr lang="fa-IR" sz="2800" dirty="0" smtClean="0"/>
          </a:p>
          <a:p>
            <a:pPr marL="0" indent="0">
              <a:buNone/>
            </a:pPr>
            <a:r>
              <a:rPr lang="fa-IR" sz="2800" dirty="0" smtClean="0"/>
              <a:t>قرار </a:t>
            </a:r>
            <a:r>
              <a:rPr lang="fa-IR" sz="2800" dirty="0"/>
              <a:t>دادن ترمومتر </a:t>
            </a:r>
            <a:r>
              <a:rPr lang="fa-IR" sz="2800" dirty="0" smtClean="0"/>
              <a:t>به </a:t>
            </a:r>
            <a:r>
              <a:rPr lang="fa-IR" sz="2800" dirty="0"/>
              <a:t>مدت </a:t>
            </a:r>
            <a:r>
              <a:rPr lang="fa-IR" sz="2800" dirty="0" smtClean="0"/>
              <a:t>3تا </a:t>
            </a:r>
            <a:r>
              <a:rPr lang="fa-IR" sz="2800" dirty="0"/>
              <a:t>5 </a:t>
            </a:r>
            <a:r>
              <a:rPr lang="fa-IR" sz="2800" dirty="0" smtClean="0"/>
              <a:t>دقیقه(زیر زبان) و یا به مدت6تا 10دقیقه زیر بغل </a:t>
            </a:r>
            <a:endParaRPr lang="fa-IR" sz="2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80956406"/>
      </p:ext>
    </p:extLst>
  </p:cSld>
  <p:clrMapOvr>
    <a:masterClrMapping/>
  </p:clrMapOvr>
  <mc:AlternateContent xmlns:mc="http://schemas.openxmlformats.org/markup-compatibility/2006" xmlns:p14="http://schemas.microsoft.com/office/powerpoint/2010/main">
    <mc:Choice Requires="p14">
      <p:transition spd="slow" p14:dur="2000" advTm="102357"/>
    </mc:Choice>
    <mc:Fallback xmlns="">
      <p:transition spd="slow" advTm="102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fa-IR" sz="2000" dirty="0"/>
              <a:t>1) اندازه گیری درجه حرارت</a:t>
            </a:r>
            <a:r>
              <a:rPr lang="en-US" sz="2000" dirty="0"/>
              <a:t>Temperature</a:t>
            </a:r>
            <a:endParaRPr lang="en-US" sz="2000" b="1" dirty="0"/>
          </a:p>
        </p:txBody>
      </p:sp>
      <p:pic>
        <p:nvPicPr>
          <p:cNvPr id="2" name="Picture 1"/>
          <p:cNvPicPr>
            <a:picLocks noChangeAspect="1"/>
          </p:cNvPicPr>
          <p:nvPr/>
        </p:nvPicPr>
        <p:blipFill>
          <a:blip r:embed="rId4"/>
          <a:stretch>
            <a:fillRect/>
          </a:stretch>
        </p:blipFill>
        <p:spPr>
          <a:xfrm>
            <a:off x="3886200" y="1542381"/>
            <a:ext cx="2745000" cy="2373750"/>
          </a:xfrm>
          <a:prstGeom prst="rect">
            <a:avLst/>
          </a:prstGeom>
        </p:spPr>
      </p:pic>
      <p:pic>
        <p:nvPicPr>
          <p:cNvPr id="3" name="Picture 2"/>
          <p:cNvPicPr>
            <a:picLocks noChangeAspect="1"/>
          </p:cNvPicPr>
          <p:nvPr/>
        </p:nvPicPr>
        <p:blipFill>
          <a:blip r:embed="rId5"/>
          <a:stretch>
            <a:fillRect/>
          </a:stretch>
        </p:blipFill>
        <p:spPr>
          <a:xfrm>
            <a:off x="703277" y="1781329"/>
            <a:ext cx="2590800" cy="3073426"/>
          </a:xfrm>
          <a:prstGeom prst="rect">
            <a:avLst/>
          </a:prstGeom>
        </p:spPr>
      </p:pic>
      <p:pic>
        <p:nvPicPr>
          <p:cNvPr id="6" name="Content Placeholder 5" descr="C:\Users\NP\Downloads\images.jpg"/>
          <p:cNvPicPr>
            <a:picLocks noGrp="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5292753" y="3760161"/>
            <a:ext cx="3200399" cy="2189188"/>
          </a:xfrm>
          <a:prstGeom prst="rect">
            <a:avLst/>
          </a:prstGeom>
          <a:noFill/>
          <a:ln>
            <a:noFill/>
          </a:ln>
        </p:spPr>
      </p:pic>
      <p:pic>
        <p:nvPicPr>
          <p:cNvPr id="9" name="Picture 8" descr="C:\Users\NP\Downloads\index.jpg"/>
          <p:cNvPicPr/>
          <p:nvPr/>
        </p:nvPicPr>
        <p:blipFill>
          <a:blip r:embed="rId7">
            <a:extLst>
              <a:ext uri="{28A0092B-C50C-407E-A947-70E740481C1C}">
                <a14:useLocalDpi xmlns:a14="http://schemas.microsoft.com/office/drawing/2010/main" val="0"/>
              </a:ext>
            </a:extLst>
          </a:blip>
          <a:srcRect/>
          <a:stretch>
            <a:fillRect/>
          </a:stretch>
        </p:blipFill>
        <p:spPr bwMode="auto">
          <a:xfrm>
            <a:off x="2035170" y="4572000"/>
            <a:ext cx="2760591" cy="1897956"/>
          </a:xfrm>
          <a:prstGeom prst="rect">
            <a:avLst/>
          </a:prstGeom>
          <a:noFill/>
          <a:ln>
            <a:noFill/>
          </a:ln>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45754554"/>
      </p:ext>
    </p:extLst>
  </p:cSld>
  <p:clrMapOvr>
    <a:masterClrMapping/>
  </p:clrMapOvr>
  <mc:AlternateContent xmlns:mc="http://schemas.openxmlformats.org/markup-compatibility/2006" xmlns:p14="http://schemas.microsoft.com/office/powerpoint/2010/main">
    <mc:Choice Requires="p14">
      <p:transition spd="slow" p14:dur="2000" advTm="18289"/>
    </mc:Choice>
    <mc:Fallback xmlns="">
      <p:transition spd="slow" advTm="18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pPr marL="571500" lvl="0">
              <a:lnSpc>
                <a:spcPct val="150000"/>
              </a:lnSpc>
              <a:spcBef>
                <a:spcPts val="0"/>
              </a:spcBef>
              <a:spcAft>
                <a:spcPts val="1000"/>
              </a:spcAft>
            </a:pPr>
            <a:r>
              <a:rPr lang="fa-IR" sz="2400" b="1" dirty="0" smtClean="0"/>
              <a:t> </a:t>
            </a:r>
            <a:r>
              <a:rPr lang="fa-IR" sz="2400" dirty="0">
                <a:solidFill>
                  <a:srgbClr val="FF0000"/>
                </a:solidFill>
                <a:latin typeface="Symbol"/>
                <a:ea typeface="Times New Roman"/>
                <a:cs typeface="Titr"/>
              </a:rPr>
              <a:t>نکاتی که باید زمان گرفتن درجه حرارت رعایت نمود</a:t>
            </a:r>
            <a:r>
              <a:rPr lang="fa-IR" sz="2400" b="0" dirty="0">
                <a:solidFill>
                  <a:srgbClr val="FF0000"/>
                </a:solidFill>
                <a:latin typeface="Symbol"/>
                <a:ea typeface="Times New Roman"/>
                <a:cs typeface="Titr"/>
              </a:rPr>
              <a:t>:</a:t>
            </a:r>
            <a:endParaRPr lang="fa-IR" sz="2400" b="0" dirty="0">
              <a:solidFill>
                <a:srgbClr val="FF0000"/>
              </a:solidFill>
              <a:latin typeface="Franklin Gothic Medium"/>
              <a:ea typeface="Times New Roman"/>
              <a:cs typeface="Tahoma"/>
            </a:endParaRPr>
          </a:p>
        </p:txBody>
      </p:sp>
      <p:sp>
        <p:nvSpPr>
          <p:cNvPr id="4" name="Content Placeholder 3"/>
          <p:cNvSpPr>
            <a:spLocks noGrp="1"/>
          </p:cNvSpPr>
          <p:nvPr>
            <p:ph sz="half" idx="2"/>
          </p:nvPr>
        </p:nvSpPr>
        <p:spPr>
          <a:xfrm>
            <a:off x="457200" y="1219200"/>
            <a:ext cx="8229600" cy="4906963"/>
          </a:xfrm>
        </p:spPr>
        <p:txBody>
          <a:bodyPr vert="horz" lIns="91440" tIns="45720" rIns="91440" bIns="45720" rtlCol="0">
            <a:normAutofit fontScale="77500" lnSpcReduction="20000"/>
          </a:bodyPr>
          <a:lstStyle/>
          <a:p>
            <a:pPr marL="1028700" indent="-457200">
              <a:lnSpc>
                <a:spcPct val="150000"/>
              </a:lnSpc>
              <a:spcBef>
                <a:spcPts val="0"/>
              </a:spcBef>
              <a:spcAft>
                <a:spcPts val="1000"/>
              </a:spcAft>
            </a:pPr>
            <a:r>
              <a:rPr lang="fa-IR" dirty="0" smtClean="0">
                <a:solidFill>
                  <a:srgbClr val="002060"/>
                </a:solidFill>
                <a:latin typeface="Symbol"/>
                <a:ea typeface="Times New Roman"/>
              </a:rPr>
              <a:t>جریان </a:t>
            </a:r>
            <a:r>
              <a:rPr lang="fa-IR" dirty="0">
                <a:solidFill>
                  <a:srgbClr val="002060"/>
                </a:solidFill>
                <a:latin typeface="Symbol"/>
                <a:ea typeface="Times New Roman"/>
              </a:rPr>
              <a:t>کار را به بیمار یا همراهش توضیح </a:t>
            </a:r>
            <a:r>
              <a:rPr lang="fa-IR" dirty="0" smtClean="0">
                <a:solidFill>
                  <a:srgbClr val="002060"/>
                </a:solidFill>
                <a:latin typeface="Symbol"/>
                <a:ea typeface="Times New Roman"/>
              </a:rPr>
              <a:t>دهید.</a:t>
            </a:r>
            <a:endParaRPr lang="fa-IR" sz="2000" dirty="0">
              <a:solidFill>
                <a:srgbClr val="002060"/>
              </a:solidFill>
              <a:latin typeface="Franklin Gothic Medium"/>
              <a:ea typeface="Times New Roman"/>
            </a:endParaRPr>
          </a:p>
          <a:p>
            <a:pPr marL="1028700" indent="-457200">
              <a:lnSpc>
                <a:spcPct val="150000"/>
              </a:lnSpc>
              <a:spcBef>
                <a:spcPts val="0"/>
              </a:spcBef>
              <a:spcAft>
                <a:spcPts val="1000"/>
              </a:spcAft>
            </a:pPr>
            <a:r>
              <a:rPr lang="fa-IR" dirty="0" smtClean="0">
                <a:solidFill>
                  <a:srgbClr val="002060"/>
                </a:solidFill>
                <a:latin typeface="Symbol"/>
                <a:ea typeface="Times New Roman"/>
              </a:rPr>
              <a:t>باید </a:t>
            </a:r>
            <a:r>
              <a:rPr lang="fa-IR" dirty="0">
                <a:solidFill>
                  <a:srgbClr val="002060"/>
                </a:solidFill>
                <a:latin typeface="Symbol"/>
                <a:ea typeface="Times New Roman"/>
              </a:rPr>
              <a:t>توجه نمود که بیمار 15 دقیقه قبل آشامیدنی گرم یا سرد ننوشیده و سیگار نکشیده باشد. </a:t>
            </a:r>
            <a:endParaRPr lang="fa-IR" sz="2000" dirty="0">
              <a:solidFill>
                <a:srgbClr val="002060"/>
              </a:solidFill>
              <a:latin typeface="Franklin Gothic Medium"/>
              <a:ea typeface="Times New Roman"/>
            </a:endParaRPr>
          </a:p>
          <a:p>
            <a:pPr marL="1028700" indent="-457200">
              <a:lnSpc>
                <a:spcPct val="150000"/>
              </a:lnSpc>
              <a:spcBef>
                <a:spcPts val="0"/>
              </a:spcBef>
              <a:spcAft>
                <a:spcPts val="1000"/>
              </a:spcAft>
            </a:pPr>
            <a:r>
              <a:rPr lang="fa-IR" dirty="0" smtClean="0">
                <a:solidFill>
                  <a:srgbClr val="002060"/>
                </a:solidFill>
                <a:latin typeface="Symbol"/>
                <a:ea typeface="Times New Roman"/>
              </a:rPr>
              <a:t>قبل </a:t>
            </a:r>
            <a:r>
              <a:rPr lang="fa-IR" dirty="0">
                <a:solidFill>
                  <a:srgbClr val="002060"/>
                </a:solidFill>
                <a:latin typeface="Symbol"/>
                <a:ea typeface="Times New Roman"/>
              </a:rPr>
              <a:t>از کنترل درجه حرارت از راه زیر بغل لازم است که آن ناحیه کاملاً از عرق </a:t>
            </a:r>
            <a:r>
              <a:rPr lang="fa-IR" dirty="0" smtClean="0">
                <a:solidFill>
                  <a:srgbClr val="002060"/>
                </a:solidFill>
                <a:latin typeface="Symbol"/>
                <a:ea typeface="Times New Roman"/>
              </a:rPr>
              <a:t>خشک شود.</a:t>
            </a:r>
          </a:p>
          <a:p>
            <a:pPr marL="1028700" indent="-457200">
              <a:lnSpc>
                <a:spcPct val="150000"/>
              </a:lnSpc>
              <a:spcBef>
                <a:spcPts val="0"/>
              </a:spcBef>
              <a:spcAft>
                <a:spcPts val="1000"/>
              </a:spcAft>
            </a:pPr>
            <a:r>
              <a:rPr lang="fa-IR" dirty="0" smtClean="0">
                <a:solidFill>
                  <a:srgbClr val="002060"/>
                </a:solidFill>
                <a:latin typeface="Symbol"/>
                <a:ea typeface="Times New Roman"/>
              </a:rPr>
              <a:t>در </a:t>
            </a:r>
            <a:r>
              <a:rPr lang="fa-IR" dirty="0">
                <a:solidFill>
                  <a:srgbClr val="002060"/>
                </a:solidFill>
                <a:latin typeface="Symbol"/>
                <a:ea typeface="Times New Roman"/>
              </a:rPr>
              <a:t>کودک یا بیمار بیقرار که تکان خوردن او سبب شکستن </a:t>
            </a:r>
            <a:r>
              <a:rPr lang="fa-IR" dirty="0" smtClean="0">
                <a:solidFill>
                  <a:srgbClr val="002060"/>
                </a:solidFill>
                <a:latin typeface="Symbol"/>
                <a:ea typeface="Times New Roman"/>
              </a:rPr>
              <a:t>تب سنج </a:t>
            </a:r>
            <a:r>
              <a:rPr lang="fa-IR" dirty="0">
                <a:solidFill>
                  <a:srgbClr val="002060"/>
                </a:solidFill>
                <a:latin typeface="Symbol"/>
                <a:ea typeface="Times New Roman"/>
              </a:rPr>
              <a:t>می </a:t>
            </a:r>
            <a:r>
              <a:rPr lang="fa-IR" dirty="0" smtClean="0">
                <a:solidFill>
                  <a:srgbClr val="002060"/>
                </a:solidFill>
                <a:latin typeface="Symbol"/>
                <a:ea typeface="Times New Roman"/>
              </a:rPr>
              <a:t>گردد، </a:t>
            </a:r>
            <a:r>
              <a:rPr lang="fa-IR" dirty="0">
                <a:solidFill>
                  <a:srgbClr val="002060"/>
                </a:solidFill>
                <a:latin typeface="Symbol"/>
                <a:ea typeface="Times New Roman"/>
              </a:rPr>
              <a:t>باید </a:t>
            </a:r>
            <a:r>
              <a:rPr lang="fa-IR" dirty="0" smtClean="0">
                <a:solidFill>
                  <a:srgbClr val="002060"/>
                </a:solidFill>
                <a:latin typeface="Symbol"/>
                <a:ea typeface="Times New Roman"/>
              </a:rPr>
              <a:t>تب سنج را </a:t>
            </a:r>
            <a:r>
              <a:rPr lang="fa-IR" dirty="0">
                <a:solidFill>
                  <a:srgbClr val="002060"/>
                </a:solidFill>
                <a:latin typeface="Symbol"/>
                <a:ea typeface="Times New Roman"/>
              </a:rPr>
              <a:t>با دست در موضع نگاه داشت. </a:t>
            </a:r>
            <a:endParaRPr lang="fa-IR" sz="2000" dirty="0">
              <a:solidFill>
                <a:srgbClr val="002060"/>
              </a:solidFill>
              <a:latin typeface="Franklin Gothic Medium"/>
              <a:ea typeface="Times New Roman"/>
            </a:endParaRPr>
          </a:p>
          <a:p>
            <a:pPr marL="1028700" indent="-457200">
              <a:lnSpc>
                <a:spcPct val="150000"/>
              </a:lnSpc>
              <a:spcBef>
                <a:spcPts val="0"/>
              </a:spcBef>
              <a:spcAft>
                <a:spcPts val="1000"/>
              </a:spcAft>
            </a:pPr>
            <a:r>
              <a:rPr lang="fa-IR" dirty="0" smtClean="0">
                <a:solidFill>
                  <a:srgbClr val="002060"/>
                </a:solidFill>
                <a:latin typeface="Symbol"/>
                <a:ea typeface="Times New Roman"/>
              </a:rPr>
              <a:t>هنگام </a:t>
            </a:r>
            <a:r>
              <a:rPr lang="fa-IR" dirty="0">
                <a:solidFill>
                  <a:srgbClr val="002060"/>
                </a:solidFill>
                <a:latin typeface="Symbol"/>
                <a:ea typeface="Times New Roman"/>
              </a:rPr>
              <a:t>تکان دادن </a:t>
            </a:r>
            <a:r>
              <a:rPr lang="fa-IR" dirty="0" smtClean="0">
                <a:solidFill>
                  <a:srgbClr val="002060"/>
                </a:solidFill>
                <a:latin typeface="Symbol"/>
                <a:ea typeface="Times New Roman"/>
              </a:rPr>
              <a:t>تب سنج (که </a:t>
            </a:r>
            <a:r>
              <a:rPr lang="fa-IR" dirty="0">
                <a:solidFill>
                  <a:srgbClr val="002060"/>
                </a:solidFill>
                <a:latin typeface="Symbol"/>
                <a:ea typeface="Times New Roman"/>
              </a:rPr>
              <a:t>جیوه به زیر 35 درجه پایین </a:t>
            </a:r>
            <a:r>
              <a:rPr lang="fa-IR" dirty="0" smtClean="0">
                <a:solidFill>
                  <a:srgbClr val="002060"/>
                </a:solidFill>
                <a:latin typeface="Symbol"/>
                <a:ea typeface="Times New Roman"/>
              </a:rPr>
              <a:t>بیاید) مواظب </a:t>
            </a:r>
            <a:r>
              <a:rPr lang="fa-IR" dirty="0">
                <a:solidFill>
                  <a:srgbClr val="002060"/>
                </a:solidFill>
                <a:latin typeface="Symbol"/>
                <a:ea typeface="Times New Roman"/>
              </a:rPr>
              <a:t>باشیم برای </a:t>
            </a:r>
            <a:r>
              <a:rPr lang="fa-IR" dirty="0" smtClean="0">
                <a:solidFill>
                  <a:srgbClr val="002060"/>
                </a:solidFill>
                <a:latin typeface="Symbol"/>
                <a:ea typeface="Times New Roman"/>
              </a:rPr>
              <a:t>جلوگیری </a:t>
            </a:r>
            <a:r>
              <a:rPr lang="fa-IR" dirty="0">
                <a:solidFill>
                  <a:srgbClr val="002060"/>
                </a:solidFill>
                <a:latin typeface="Symbol"/>
                <a:ea typeface="Times New Roman"/>
              </a:rPr>
              <a:t>از </a:t>
            </a:r>
            <a:r>
              <a:rPr lang="fa-IR" dirty="0" smtClean="0">
                <a:solidFill>
                  <a:srgbClr val="002060"/>
                </a:solidFill>
                <a:latin typeface="Symbol"/>
                <a:ea typeface="Times New Roman"/>
              </a:rPr>
              <a:t>شکستن </a:t>
            </a:r>
            <a:r>
              <a:rPr lang="fa-IR" dirty="0">
                <a:solidFill>
                  <a:srgbClr val="002060"/>
                </a:solidFill>
                <a:latin typeface="Symbol"/>
                <a:ea typeface="Times New Roman"/>
              </a:rPr>
              <a:t>به چیزی برخورد نکند.</a:t>
            </a:r>
            <a:endParaRPr lang="en-US" sz="2000" dirty="0">
              <a:solidFill>
                <a:srgbClr val="002060"/>
              </a:solidFill>
              <a:latin typeface="Franklin Gothic Medium"/>
              <a:ea typeface="Times New Roman"/>
            </a:endParaRPr>
          </a:p>
          <a:p>
            <a:pPr algn="r" rtl="1"/>
            <a:endParaRPr lang="en-US" dirty="0">
              <a:cs typeface="B Yagut" panose="00000400000000000000"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45277465"/>
      </p:ext>
    </p:extLst>
  </p:cSld>
  <p:clrMapOvr>
    <a:masterClrMapping/>
  </p:clrMapOvr>
  <mc:AlternateContent xmlns:mc="http://schemas.openxmlformats.org/markup-compatibility/2006" xmlns:p14="http://schemas.microsoft.com/office/powerpoint/2010/main">
    <mc:Choice Requires="p14">
      <p:transition spd="slow" p14:dur="2000" advTm="91229"/>
    </mc:Choice>
    <mc:Fallback xmlns="">
      <p:transition spd="slow" advTm="91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925"/>
            <a:ext cx="8229600" cy="1143000"/>
          </a:xfrm>
        </p:spPr>
        <p:txBody>
          <a:bodyPr>
            <a:normAutofit/>
          </a:bodyPr>
          <a:lstStyle/>
          <a:p>
            <a:pPr marL="571500" lvl="0">
              <a:lnSpc>
                <a:spcPct val="150000"/>
              </a:lnSpc>
              <a:spcBef>
                <a:spcPts val="0"/>
              </a:spcBef>
              <a:spcAft>
                <a:spcPts val="1000"/>
              </a:spcAft>
            </a:pPr>
            <a:r>
              <a:rPr lang="fa-IR" sz="2400" dirty="0">
                <a:solidFill>
                  <a:srgbClr val="FF0000"/>
                </a:solidFill>
                <a:latin typeface="Symbol"/>
                <a:ea typeface="Times New Roman"/>
                <a:cs typeface="Titr"/>
              </a:rPr>
              <a:t> روشهای اندازه گیری درجه حرارت از راه دهان و زیر بغل</a:t>
            </a:r>
          </a:p>
        </p:txBody>
      </p:sp>
      <p:sp>
        <p:nvSpPr>
          <p:cNvPr id="4" name="Content Placeholder 3"/>
          <p:cNvSpPr>
            <a:spLocks noGrp="1"/>
          </p:cNvSpPr>
          <p:nvPr>
            <p:ph sz="half" idx="2"/>
          </p:nvPr>
        </p:nvSpPr>
        <p:spPr>
          <a:xfrm>
            <a:off x="304800" y="1005386"/>
            <a:ext cx="8534400" cy="6400800"/>
          </a:xfrm>
        </p:spPr>
        <p:txBody>
          <a:bodyPr vert="horz" lIns="91440" tIns="45720" rIns="91440" bIns="45720" rtlCol="0">
            <a:noAutofit/>
          </a:bodyPr>
          <a:lstStyle/>
          <a:p>
            <a:pPr marL="1028700" indent="-457200">
              <a:lnSpc>
                <a:spcPct val="150000"/>
              </a:lnSpc>
              <a:spcBef>
                <a:spcPts val="0"/>
              </a:spcBef>
              <a:spcAft>
                <a:spcPts val="1000"/>
              </a:spcAft>
            </a:pPr>
            <a:r>
              <a:rPr lang="fa-IR" sz="2000" dirty="0" smtClean="0">
                <a:solidFill>
                  <a:srgbClr val="002060"/>
                </a:solidFill>
                <a:latin typeface="Symbol"/>
                <a:ea typeface="Times New Roman"/>
              </a:rPr>
              <a:t>قسمت </a:t>
            </a:r>
            <a:r>
              <a:rPr lang="fa-IR" sz="2000" dirty="0">
                <a:solidFill>
                  <a:srgbClr val="002060"/>
                </a:solidFill>
                <a:latin typeface="Symbol"/>
                <a:ea typeface="Times New Roman"/>
              </a:rPr>
              <a:t>بالای </a:t>
            </a:r>
            <a:r>
              <a:rPr lang="fa-IR" sz="2000" dirty="0" smtClean="0">
                <a:solidFill>
                  <a:srgbClr val="002060"/>
                </a:solidFill>
                <a:latin typeface="Symbol"/>
                <a:ea typeface="Times New Roman"/>
              </a:rPr>
              <a:t>تب سنج را </a:t>
            </a:r>
            <a:r>
              <a:rPr lang="fa-IR" sz="2000" dirty="0">
                <a:solidFill>
                  <a:srgbClr val="002060"/>
                </a:solidFill>
                <a:latin typeface="Symbol"/>
                <a:ea typeface="Times New Roman"/>
              </a:rPr>
              <a:t>با انگشت شست و اشاره گرفته و آنرا زیر زبان بیمار گذاشته و بیمار را راهنمایی کنید لبهایش را روی هم بگذارد. </a:t>
            </a:r>
          </a:p>
          <a:p>
            <a:pPr marL="1028700" indent="-457200">
              <a:lnSpc>
                <a:spcPct val="150000"/>
              </a:lnSpc>
              <a:spcBef>
                <a:spcPts val="0"/>
              </a:spcBef>
              <a:spcAft>
                <a:spcPts val="1000"/>
              </a:spcAft>
            </a:pPr>
            <a:r>
              <a:rPr lang="fa-IR" sz="2000" dirty="0">
                <a:solidFill>
                  <a:srgbClr val="002060"/>
                </a:solidFill>
                <a:latin typeface="Symbol"/>
                <a:ea typeface="Times New Roman"/>
              </a:rPr>
              <a:t>زمان لازم جهت اندازه گیری درجه حرارت بدن از راه دهان 3 دقیقه است . </a:t>
            </a:r>
          </a:p>
          <a:p>
            <a:pPr marL="1028700" indent="-457200">
              <a:lnSpc>
                <a:spcPct val="150000"/>
              </a:lnSpc>
              <a:spcBef>
                <a:spcPts val="0"/>
              </a:spcBef>
              <a:spcAft>
                <a:spcPts val="1000"/>
              </a:spcAft>
            </a:pPr>
            <a:r>
              <a:rPr lang="fa-IR" sz="2000" dirty="0">
                <a:solidFill>
                  <a:srgbClr val="002060"/>
                </a:solidFill>
                <a:latin typeface="Symbol"/>
                <a:ea typeface="Times New Roman"/>
              </a:rPr>
              <a:t>چنانچه درجه حرارت را از راه زیر بغل کنترل می کنید پس از قرار دادن </a:t>
            </a:r>
            <a:r>
              <a:rPr lang="fa-IR" sz="2000" dirty="0" smtClean="0">
                <a:solidFill>
                  <a:srgbClr val="002060"/>
                </a:solidFill>
                <a:latin typeface="Symbol"/>
                <a:ea typeface="Times New Roman"/>
              </a:rPr>
              <a:t>تب سنج در </a:t>
            </a:r>
            <a:r>
              <a:rPr lang="fa-IR" sz="2000" dirty="0">
                <a:solidFill>
                  <a:srgbClr val="002060"/>
                </a:solidFill>
                <a:latin typeface="Symbol"/>
                <a:ea typeface="Times New Roman"/>
              </a:rPr>
              <a:t>زیر </a:t>
            </a:r>
            <a:r>
              <a:rPr lang="fa-IR" sz="2000" dirty="0" smtClean="0">
                <a:solidFill>
                  <a:srgbClr val="002060"/>
                </a:solidFill>
                <a:latin typeface="Symbol"/>
                <a:ea typeface="Times New Roman"/>
              </a:rPr>
              <a:t>بغل، </a:t>
            </a:r>
            <a:r>
              <a:rPr lang="fa-IR" sz="2000" dirty="0">
                <a:solidFill>
                  <a:srgbClr val="002060"/>
                </a:solidFill>
                <a:latin typeface="Symbol"/>
                <a:ea typeface="Times New Roman"/>
              </a:rPr>
              <a:t>بیمار را راهنمایی کنید که بازویش را به جدار قفسه سینه بچسباند تا </a:t>
            </a:r>
            <a:r>
              <a:rPr lang="fa-IR" sz="2000" dirty="0" smtClean="0">
                <a:solidFill>
                  <a:srgbClr val="002060"/>
                </a:solidFill>
                <a:latin typeface="Symbol"/>
                <a:ea typeface="Times New Roman"/>
              </a:rPr>
              <a:t>تب سنج  </a:t>
            </a:r>
            <a:r>
              <a:rPr lang="fa-IR" sz="2000" dirty="0">
                <a:solidFill>
                  <a:srgbClr val="002060"/>
                </a:solidFill>
                <a:latin typeface="Symbol"/>
                <a:ea typeface="Times New Roman"/>
              </a:rPr>
              <a:t>جابجا نشود. </a:t>
            </a:r>
          </a:p>
          <a:p>
            <a:pPr marL="1028700" indent="-457200">
              <a:lnSpc>
                <a:spcPct val="150000"/>
              </a:lnSpc>
              <a:spcBef>
                <a:spcPts val="0"/>
              </a:spcBef>
              <a:spcAft>
                <a:spcPts val="1000"/>
              </a:spcAft>
            </a:pPr>
            <a:r>
              <a:rPr lang="fa-IR" sz="2000" dirty="0">
                <a:solidFill>
                  <a:srgbClr val="002060"/>
                </a:solidFill>
                <a:latin typeface="Symbol"/>
                <a:ea typeface="Times New Roman"/>
              </a:rPr>
              <a:t>زمان لازم جهت اندازه گیری درجه حرارت بدن از راه زیر بغل 5 دقیقه است.</a:t>
            </a:r>
          </a:p>
          <a:p>
            <a:pPr marL="1028700" indent="-457200">
              <a:lnSpc>
                <a:spcPct val="150000"/>
              </a:lnSpc>
              <a:spcBef>
                <a:spcPts val="0"/>
              </a:spcBef>
              <a:spcAft>
                <a:spcPts val="1000"/>
              </a:spcAft>
            </a:pPr>
            <a:r>
              <a:rPr lang="fa-IR" sz="2000" dirty="0">
                <a:solidFill>
                  <a:srgbClr val="002060"/>
                </a:solidFill>
                <a:latin typeface="Symbol"/>
                <a:ea typeface="Times New Roman"/>
              </a:rPr>
              <a:t>پس از بیرون آوردن </a:t>
            </a:r>
            <a:r>
              <a:rPr lang="fa-IR" sz="2000" dirty="0" smtClean="0">
                <a:solidFill>
                  <a:srgbClr val="002060"/>
                </a:solidFill>
                <a:latin typeface="Symbol"/>
                <a:ea typeface="Times New Roman"/>
              </a:rPr>
              <a:t>تب سنج  </a:t>
            </a:r>
            <a:r>
              <a:rPr lang="fa-IR" sz="2000" dirty="0">
                <a:solidFill>
                  <a:srgbClr val="002060"/>
                </a:solidFill>
                <a:latin typeface="Symbol"/>
                <a:ea typeface="Times New Roman"/>
              </a:rPr>
              <a:t>فوراً درجه حرارت را در روی صفحه مدرج خوانده و یادداشت نمایید. </a:t>
            </a:r>
            <a:endParaRPr lang="en-US" sz="2000" dirty="0">
              <a:solidFill>
                <a:srgbClr val="002060"/>
              </a:solidFill>
              <a:latin typeface="Symbol"/>
              <a:ea typeface="Times New Roman"/>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54718827"/>
      </p:ext>
    </p:extLst>
  </p:cSld>
  <p:clrMapOvr>
    <a:masterClrMapping/>
  </p:clrMapOvr>
  <mc:AlternateContent xmlns:mc="http://schemas.openxmlformats.org/markup-compatibility/2006" xmlns:p14="http://schemas.microsoft.com/office/powerpoint/2010/main">
    <mc:Choice Requires="p14">
      <p:transition spd="slow" p14:dur="2000" advTm="75300"/>
    </mc:Choice>
    <mc:Fallback xmlns="">
      <p:transition spd="slow" advTm="75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925"/>
            <a:ext cx="8229600" cy="1143000"/>
          </a:xfrm>
        </p:spPr>
        <p:txBody>
          <a:bodyPr>
            <a:normAutofit/>
          </a:bodyPr>
          <a:lstStyle/>
          <a:p>
            <a:pPr marL="571500" lvl="0">
              <a:lnSpc>
                <a:spcPct val="150000"/>
              </a:lnSpc>
              <a:spcBef>
                <a:spcPts val="0"/>
              </a:spcBef>
              <a:spcAft>
                <a:spcPts val="1000"/>
              </a:spcAft>
            </a:pPr>
            <a:r>
              <a:rPr lang="fa-IR" sz="2400" dirty="0">
                <a:solidFill>
                  <a:srgbClr val="FF0000"/>
                </a:solidFill>
                <a:latin typeface="Symbol"/>
                <a:ea typeface="Times New Roman"/>
                <a:cs typeface="Titr"/>
              </a:rPr>
              <a:t> روشهای اندازه گیری درجه حرارت از راه دهان و زیر </a:t>
            </a:r>
            <a:r>
              <a:rPr lang="fa-IR" sz="2400" dirty="0" smtClean="0">
                <a:solidFill>
                  <a:srgbClr val="FF0000"/>
                </a:solidFill>
                <a:latin typeface="Symbol"/>
                <a:ea typeface="Times New Roman"/>
                <a:cs typeface="Titr"/>
              </a:rPr>
              <a:t>بغل</a:t>
            </a:r>
            <a:r>
              <a:rPr lang="en-US" sz="2400" dirty="0" smtClean="0">
                <a:solidFill>
                  <a:srgbClr val="FF0000"/>
                </a:solidFill>
                <a:latin typeface="Symbol"/>
                <a:ea typeface="Times New Roman"/>
                <a:cs typeface="Titr"/>
              </a:rPr>
              <a:t> </a:t>
            </a:r>
            <a:r>
              <a:rPr lang="fa-IR" sz="2400" dirty="0" smtClean="0">
                <a:solidFill>
                  <a:srgbClr val="FF0000"/>
                </a:solidFill>
                <a:latin typeface="Symbol"/>
                <a:ea typeface="Times New Roman"/>
                <a:cs typeface="Titr"/>
              </a:rPr>
              <a:t> و پیشانی</a:t>
            </a:r>
            <a:endParaRPr lang="fa-IR" sz="2400" dirty="0">
              <a:solidFill>
                <a:srgbClr val="FF0000"/>
              </a:solidFill>
              <a:latin typeface="Symbol"/>
              <a:ea typeface="Times New Roman"/>
              <a:cs typeface="Titr"/>
            </a:endParaRPr>
          </a:p>
        </p:txBody>
      </p:sp>
      <p:pic>
        <p:nvPicPr>
          <p:cNvPr id="3" name="Content Placeholder 2"/>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447800" y="1069075"/>
            <a:ext cx="2390775" cy="1914525"/>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1175271"/>
            <a:ext cx="3019425" cy="151447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800" y="3058165"/>
            <a:ext cx="3019425" cy="1514475"/>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2601" y="3276102"/>
            <a:ext cx="2867025" cy="1590675"/>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1800" y="4832587"/>
            <a:ext cx="2590800" cy="1762125"/>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66393774"/>
      </p:ext>
    </p:extLst>
  </p:cSld>
  <p:clrMapOvr>
    <a:masterClrMapping/>
  </p:clrMapOvr>
  <mc:AlternateContent xmlns:mc="http://schemas.openxmlformats.org/markup-compatibility/2006" xmlns:p14="http://schemas.microsoft.com/office/powerpoint/2010/main">
    <mc:Choice Requires="p14">
      <p:transition spd="slow" p14:dur="2000" advTm="50616"/>
    </mc:Choice>
    <mc:Fallback xmlns="">
      <p:transition spd="slow" advTm="50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925"/>
            <a:ext cx="8229600" cy="1143000"/>
          </a:xfrm>
        </p:spPr>
        <p:txBody>
          <a:bodyPr>
            <a:normAutofit/>
          </a:bodyPr>
          <a:lstStyle/>
          <a:p>
            <a:pPr marL="571500" lvl="0">
              <a:lnSpc>
                <a:spcPct val="150000"/>
              </a:lnSpc>
              <a:spcBef>
                <a:spcPts val="0"/>
              </a:spcBef>
              <a:spcAft>
                <a:spcPts val="1000"/>
              </a:spcAft>
            </a:pPr>
            <a:r>
              <a:rPr lang="fa-IR" sz="2400" dirty="0">
                <a:solidFill>
                  <a:srgbClr val="FF0000"/>
                </a:solidFill>
                <a:latin typeface="Symbol"/>
                <a:ea typeface="Times New Roman"/>
                <a:cs typeface="Titr"/>
              </a:rPr>
              <a:t> </a:t>
            </a:r>
            <a:r>
              <a:rPr lang="fa-IR" sz="2400" dirty="0" smtClean="0">
                <a:solidFill>
                  <a:srgbClr val="FF0000"/>
                </a:solidFill>
                <a:latin typeface="Symbol"/>
                <a:ea typeface="Times New Roman"/>
                <a:cs typeface="Titr"/>
              </a:rPr>
              <a:t>نحوه خواندن </a:t>
            </a:r>
            <a:r>
              <a:rPr lang="fa-IR" sz="2400" dirty="0">
                <a:solidFill>
                  <a:srgbClr val="FF0000"/>
                </a:solidFill>
                <a:latin typeface="Symbol"/>
                <a:ea typeface="Times New Roman"/>
                <a:cs typeface="Titr"/>
              </a:rPr>
              <a:t>درجه حرارت </a:t>
            </a:r>
            <a:r>
              <a:rPr lang="fa-IR" sz="2400" dirty="0" smtClean="0">
                <a:solidFill>
                  <a:srgbClr val="FF0000"/>
                </a:solidFill>
                <a:latin typeface="Symbol"/>
                <a:ea typeface="Times New Roman"/>
                <a:cs typeface="Titr"/>
              </a:rPr>
              <a:t>تب سنج معمولی</a:t>
            </a:r>
            <a:endParaRPr lang="fa-IR" sz="2400" dirty="0">
              <a:solidFill>
                <a:srgbClr val="FF0000"/>
              </a:solidFill>
              <a:latin typeface="Symbol"/>
              <a:ea typeface="Times New Roman"/>
              <a:cs typeface="Titr"/>
            </a:endParaRPr>
          </a:p>
        </p:txBody>
      </p:sp>
      <p:pic>
        <p:nvPicPr>
          <p:cNvPr id="3" name="Content Placeholder 2"/>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33149" y="1600200"/>
            <a:ext cx="3043451" cy="2971800"/>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3800" y="1600200"/>
            <a:ext cx="4800600" cy="3733800"/>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20013673"/>
      </p:ext>
    </p:extLst>
  </p:cSld>
  <p:clrMapOvr>
    <a:masterClrMapping/>
  </p:clrMapOvr>
  <mc:AlternateContent xmlns:mc="http://schemas.openxmlformats.org/markup-compatibility/2006" xmlns:p14="http://schemas.microsoft.com/office/powerpoint/2010/main">
    <mc:Choice Requires="p14">
      <p:transition spd="slow" p14:dur="2000" advTm="22322"/>
    </mc:Choice>
    <mc:Fallback xmlns="">
      <p:transition spd="slow" advTm="22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fa-IR" sz="2400" dirty="0"/>
              <a:t>1) اندازه گیری درجه </a:t>
            </a:r>
            <a:r>
              <a:rPr lang="fa-IR" sz="2400" dirty="0" smtClean="0"/>
              <a:t>حرارت</a:t>
            </a:r>
            <a:r>
              <a:rPr lang="fa-IR" sz="2800" dirty="0" smtClean="0"/>
              <a:t/>
            </a:r>
            <a:br>
              <a:rPr lang="fa-IR" sz="2800" dirty="0" smtClean="0"/>
            </a:br>
            <a:r>
              <a:rPr lang="en-US" sz="2000" dirty="0" smtClean="0"/>
              <a:t>Temperature</a:t>
            </a:r>
            <a:endParaRPr lang="en-US" sz="2000" b="1" dirty="0"/>
          </a:p>
        </p:txBody>
      </p:sp>
      <p:sp>
        <p:nvSpPr>
          <p:cNvPr id="8" name="Content Placeholder 7"/>
          <p:cNvSpPr>
            <a:spLocks noGrp="1"/>
          </p:cNvSpPr>
          <p:nvPr>
            <p:ph idx="1"/>
          </p:nvPr>
        </p:nvSpPr>
        <p:spPr>
          <a:xfrm>
            <a:off x="457200" y="1828800"/>
            <a:ext cx="8229600" cy="4525963"/>
          </a:xfrm>
        </p:spPr>
        <p:txBody>
          <a:bodyPr>
            <a:normAutofit/>
          </a:bodyPr>
          <a:lstStyle/>
          <a:p>
            <a:pPr>
              <a:lnSpc>
                <a:spcPct val="150000"/>
              </a:lnSpc>
              <a:buFont typeface="Wingdings" panose="05000000000000000000" pitchFamily="2" charset="2"/>
              <a:buChar char="q"/>
            </a:pPr>
            <a:r>
              <a:rPr lang="fa-IR" sz="2800" dirty="0" smtClean="0">
                <a:solidFill>
                  <a:srgbClr val="FF0000"/>
                </a:solidFill>
              </a:rPr>
              <a:t>هیپوترمی</a:t>
            </a:r>
            <a:r>
              <a:rPr lang="fa-IR" sz="2800" dirty="0">
                <a:solidFill>
                  <a:srgbClr val="FF0000"/>
                </a:solidFill>
              </a:rPr>
              <a:t>= </a:t>
            </a:r>
            <a:r>
              <a:rPr lang="fa-IR" sz="2800" dirty="0"/>
              <a:t>دمای زیر </a:t>
            </a:r>
            <a:r>
              <a:rPr lang="fa-IR" sz="2800" dirty="0" smtClean="0"/>
              <a:t>35 درجه سانتی گراد</a:t>
            </a:r>
            <a:endParaRPr lang="en-US" sz="2800" dirty="0"/>
          </a:p>
          <a:p>
            <a:pPr>
              <a:lnSpc>
                <a:spcPct val="150000"/>
              </a:lnSpc>
              <a:buFont typeface="Wingdings" panose="05000000000000000000" pitchFamily="2" charset="2"/>
              <a:buChar char="q"/>
            </a:pPr>
            <a:r>
              <a:rPr lang="fa-IR" sz="2800" dirty="0" smtClean="0">
                <a:solidFill>
                  <a:srgbClr val="FF0000"/>
                </a:solidFill>
              </a:rPr>
              <a:t> </a:t>
            </a:r>
            <a:r>
              <a:rPr lang="fa-IR" sz="2800" dirty="0">
                <a:solidFill>
                  <a:srgbClr val="FF0000"/>
                </a:solidFill>
              </a:rPr>
              <a:t>تب= </a:t>
            </a:r>
            <a:r>
              <a:rPr lang="fa-IR" sz="2800" dirty="0"/>
              <a:t>دمای بالاتر از </a:t>
            </a:r>
            <a:r>
              <a:rPr lang="fa-IR" sz="2800" dirty="0" smtClean="0"/>
              <a:t>37/2 </a:t>
            </a:r>
            <a:r>
              <a:rPr lang="fa-IR" sz="2800" dirty="0"/>
              <a:t>در صبح و </a:t>
            </a:r>
            <a:r>
              <a:rPr lang="fa-IR" sz="2800" dirty="0" smtClean="0"/>
              <a:t>37/7 </a:t>
            </a:r>
            <a:r>
              <a:rPr lang="fa-IR" sz="2800" dirty="0"/>
              <a:t>در عصر</a:t>
            </a:r>
          </a:p>
          <a:p>
            <a:pPr lvl="0" algn="just">
              <a:lnSpc>
                <a:spcPct val="150000"/>
              </a:lnSpc>
              <a:spcBef>
                <a:spcPts val="0"/>
              </a:spcBef>
              <a:buFont typeface="Courier New" panose="02070309020205020404" pitchFamily="49" charset="0"/>
              <a:buChar char="o"/>
              <a:tabLst>
                <a:tab pos="457200" algn="l"/>
              </a:tabLst>
            </a:pPr>
            <a:r>
              <a:rPr lang="fa-IR" sz="2800" dirty="0">
                <a:solidFill>
                  <a:srgbClr val="002060"/>
                </a:solidFill>
              </a:rPr>
              <a:t>درجه حرارت </a:t>
            </a:r>
            <a:r>
              <a:rPr lang="fa-IR" sz="2800" dirty="0" smtClean="0">
                <a:solidFill>
                  <a:srgbClr val="002060"/>
                </a:solidFill>
              </a:rPr>
              <a:t>مقعد 0/5درجه بیشتر و درجه </a:t>
            </a:r>
            <a:r>
              <a:rPr lang="fa-IR" sz="2800" dirty="0">
                <a:solidFill>
                  <a:srgbClr val="002060"/>
                </a:solidFill>
              </a:rPr>
              <a:t>حرارت زیر بغل </a:t>
            </a:r>
            <a:r>
              <a:rPr lang="fa-IR" sz="2800" dirty="0" smtClean="0">
                <a:solidFill>
                  <a:srgbClr val="002060"/>
                </a:solidFill>
              </a:rPr>
              <a:t>0/5درجه </a:t>
            </a:r>
            <a:r>
              <a:rPr lang="fa-IR" sz="2800" dirty="0">
                <a:solidFill>
                  <a:srgbClr val="002060"/>
                </a:solidFill>
              </a:rPr>
              <a:t>کمتر از درجه حرارت دهانی است.</a:t>
            </a:r>
            <a:endParaRPr lang="en-US" sz="2800" dirty="0">
              <a:solidFill>
                <a:srgbClr val="002060"/>
              </a:solidFill>
            </a:endParaRPr>
          </a:p>
          <a:p>
            <a:pPr>
              <a:lnSpc>
                <a:spcPct val="150000"/>
              </a:lnSpc>
              <a:buFont typeface="Courier New" panose="02070309020205020404" pitchFamily="49" charset="0"/>
              <a:buChar char="o"/>
            </a:pPr>
            <a:r>
              <a:rPr lang="fa-IR" sz="2800" dirty="0">
                <a:solidFill>
                  <a:srgbClr val="002060"/>
                </a:solidFill>
              </a:rPr>
              <a:t>دمای حفره گوش 0/8 درجه سانتیگراد پایین تر از دمای </a:t>
            </a:r>
            <a:r>
              <a:rPr lang="fa-IR" sz="2800" dirty="0" smtClean="0">
                <a:solidFill>
                  <a:srgbClr val="002060"/>
                </a:solidFill>
              </a:rPr>
              <a:t>رکتال است.</a:t>
            </a:r>
            <a:endParaRPr lang="en-US" sz="2800" dirty="0">
              <a:solidFill>
                <a:srgbClr val="00206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24470495"/>
      </p:ext>
    </p:extLst>
  </p:cSld>
  <p:clrMapOvr>
    <a:masterClrMapping/>
  </p:clrMapOvr>
  <mc:AlternateContent xmlns:mc="http://schemas.openxmlformats.org/markup-compatibility/2006" xmlns:p14="http://schemas.microsoft.com/office/powerpoint/2010/main">
    <mc:Choice Requires="p14">
      <p:transition spd="slow" p14:dur="2000" advTm="59189"/>
    </mc:Choice>
    <mc:Fallback xmlns="">
      <p:transition spd="slow" advTm="59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990600"/>
          </a:xfrm>
        </p:spPr>
        <p:txBody>
          <a:bodyPr>
            <a:normAutofit/>
          </a:bodyPr>
          <a:lstStyle/>
          <a:p>
            <a:r>
              <a:rPr lang="fa-IR" sz="2400" dirty="0">
                <a:solidFill>
                  <a:prstClr val="black"/>
                </a:solidFill>
              </a:rPr>
              <a:t>1) اندازه گیری درجه حرارت</a:t>
            </a:r>
            <a:r>
              <a:rPr lang="fa-IR" sz="2800" dirty="0">
                <a:solidFill>
                  <a:prstClr val="black"/>
                </a:solidFill>
              </a:rPr>
              <a:t/>
            </a:r>
            <a:br>
              <a:rPr lang="fa-IR" sz="2800" dirty="0">
                <a:solidFill>
                  <a:prstClr val="black"/>
                </a:solidFill>
              </a:rPr>
            </a:br>
            <a:r>
              <a:rPr lang="en-US" sz="2000" dirty="0">
                <a:solidFill>
                  <a:prstClr val="black"/>
                </a:solidFill>
              </a:rPr>
              <a:t>Temperature</a:t>
            </a:r>
            <a:endParaRPr lang="en-US" sz="3200" b="1" dirty="0"/>
          </a:p>
        </p:txBody>
      </p:sp>
      <p:sp>
        <p:nvSpPr>
          <p:cNvPr id="3" name="Content Placeholder 2"/>
          <p:cNvSpPr>
            <a:spLocks noGrp="1"/>
          </p:cNvSpPr>
          <p:nvPr>
            <p:ph sz="half" idx="1"/>
          </p:nvPr>
        </p:nvSpPr>
        <p:spPr>
          <a:xfrm>
            <a:off x="457200" y="1371600"/>
            <a:ext cx="8229600" cy="4754563"/>
          </a:xfrm>
        </p:spPr>
        <p:txBody>
          <a:bodyPr>
            <a:normAutofit/>
          </a:bodyPr>
          <a:lstStyle/>
          <a:p>
            <a:pPr lvl="0" algn="just">
              <a:lnSpc>
                <a:spcPct val="150000"/>
              </a:lnSpc>
              <a:spcBef>
                <a:spcPts val="0"/>
              </a:spcBef>
              <a:buFont typeface="Wingdings" panose="05000000000000000000" pitchFamily="2" charset="2"/>
              <a:buChar char="q"/>
              <a:tabLst>
                <a:tab pos="457200" algn="l"/>
              </a:tabLst>
            </a:pPr>
            <a:r>
              <a:rPr lang="fa-IR" dirty="0" smtClean="0">
                <a:latin typeface="Symbol"/>
                <a:ea typeface="Times New Roman"/>
              </a:rPr>
              <a:t>درجه </a:t>
            </a:r>
            <a:r>
              <a:rPr lang="fa-IR" dirty="0">
                <a:latin typeface="Symbol"/>
                <a:ea typeface="Times New Roman"/>
              </a:rPr>
              <a:t>حرارت بدن به وسیله </a:t>
            </a:r>
            <a:r>
              <a:rPr lang="fa-IR" dirty="0" smtClean="0">
                <a:latin typeface="Symbol"/>
                <a:ea typeface="Times New Roman"/>
              </a:rPr>
              <a:t>ورزش، بیماریها، عادت ماهیانه، فعالیت جسمانی، </a:t>
            </a:r>
            <a:r>
              <a:rPr lang="fa-IR" dirty="0">
                <a:latin typeface="Symbol"/>
                <a:ea typeface="Times New Roman"/>
              </a:rPr>
              <a:t>حرارت </a:t>
            </a:r>
            <a:r>
              <a:rPr lang="fa-IR" dirty="0" smtClean="0">
                <a:latin typeface="Symbol"/>
                <a:ea typeface="Times New Roman"/>
              </a:rPr>
              <a:t>محیط، دوران بارداری، بیماریهای </a:t>
            </a:r>
            <a:r>
              <a:rPr lang="fa-IR" dirty="0">
                <a:latin typeface="Symbol"/>
                <a:ea typeface="Times New Roman"/>
              </a:rPr>
              <a:t>عفونی و گرما زدگی بالاتر می رود.</a:t>
            </a:r>
            <a:endParaRPr lang="en-US" sz="2000" dirty="0">
              <a:latin typeface="Franklin Gothic Medium"/>
              <a:ea typeface="Times New Roman"/>
            </a:endParaRPr>
          </a:p>
          <a:p>
            <a:pPr lvl="0" algn="just">
              <a:lnSpc>
                <a:spcPct val="150000"/>
              </a:lnSpc>
              <a:spcBef>
                <a:spcPts val="0"/>
              </a:spcBef>
              <a:buFont typeface="Wingdings" panose="05000000000000000000" pitchFamily="2" charset="2"/>
              <a:buChar char="q"/>
              <a:tabLst>
                <a:tab pos="457200" algn="l"/>
              </a:tabLst>
            </a:pPr>
            <a:r>
              <a:rPr lang="fa-IR" dirty="0">
                <a:latin typeface="Symbol"/>
                <a:ea typeface="Times New Roman"/>
              </a:rPr>
              <a:t>درجه حرارت بدن با </a:t>
            </a:r>
            <a:r>
              <a:rPr lang="fa-IR" dirty="0" smtClean="0">
                <a:latin typeface="Symbol"/>
                <a:ea typeface="Times New Roman"/>
              </a:rPr>
              <a:t>گرسنگی، کم </a:t>
            </a:r>
            <a:r>
              <a:rPr lang="fa-IR" dirty="0">
                <a:latin typeface="Symbol"/>
                <a:ea typeface="Times New Roman"/>
              </a:rPr>
              <a:t>شدن مقاومت </a:t>
            </a:r>
            <a:r>
              <a:rPr lang="fa-IR" dirty="0" smtClean="0">
                <a:latin typeface="Symbol"/>
                <a:ea typeface="Times New Roman"/>
              </a:rPr>
              <a:t>بدن، خونریزی، </a:t>
            </a:r>
            <a:r>
              <a:rPr lang="fa-IR" dirty="0">
                <a:latin typeface="Symbol"/>
                <a:ea typeface="Times New Roman"/>
              </a:rPr>
              <a:t>سوء </a:t>
            </a:r>
            <a:r>
              <a:rPr lang="fa-IR" dirty="0" smtClean="0">
                <a:latin typeface="Symbol"/>
                <a:ea typeface="Times New Roman"/>
              </a:rPr>
              <a:t>تغذیه، سرمازدگی، شوک، داروها، </a:t>
            </a:r>
            <a:r>
              <a:rPr lang="fa-IR" dirty="0">
                <a:latin typeface="Symbol"/>
                <a:ea typeface="Times New Roman"/>
              </a:rPr>
              <a:t>اختلالات غدد درون ریز(کم کاری </a:t>
            </a:r>
            <a:r>
              <a:rPr lang="fa-IR" dirty="0" smtClean="0">
                <a:latin typeface="Symbol"/>
                <a:ea typeface="Times New Roman"/>
              </a:rPr>
              <a:t>تیروئید)سکته مغزی، </a:t>
            </a:r>
            <a:r>
              <a:rPr lang="fa-IR" dirty="0">
                <a:latin typeface="Symbol"/>
                <a:ea typeface="Times New Roman"/>
              </a:rPr>
              <a:t>مسمومیت با منواکسید </a:t>
            </a:r>
            <a:r>
              <a:rPr lang="fa-IR" dirty="0" smtClean="0">
                <a:latin typeface="Symbol"/>
                <a:ea typeface="Times New Roman"/>
              </a:rPr>
              <a:t>کربن، </a:t>
            </a:r>
            <a:r>
              <a:rPr lang="fa-IR" dirty="0">
                <a:latin typeface="Symbol"/>
                <a:ea typeface="Times New Roman"/>
              </a:rPr>
              <a:t>سوختگی های شدید و وسیع پایین می آید. </a:t>
            </a:r>
            <a:endParaRPr lang="en-US" sz="2000" dirty="0">
              <a:effectLst/>
              <a:latin typeface="Franklin Gothic Medium"/>
              <a:ea typeface="Times New Roman"/>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07808111"/>
      </p:ext>
    </p:extLst>
  </p:cSld>
  <p:clrMapOvr>
    <a:masterClrMapping/>
  </p:clrMapOvr>
  <mc:AlternateContent xmlns:mc="http://schemas.openxmlformats.org/markup-compatibility/2006" xmlns:p14="http://schemas.microsoft.com/office/powerpoint/2010/main">
    <mc:Choice Requires="p14">
      <p:transition spd="slow" p14:dur="2000" advTm="45208"/>
    </mc:Choice>
    <mc:Fallback xmlns="">
      <p:transition spd="slow" advTm="45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fa-IR" sz="2400" dirty="0">
                <a:solidFill>
                  <a:prstClr val="black"/>
                </a:solidFill>
              </a:rPr>
              <a:t>1) اندازه گیری درجه حرارت</a:t>
            </a:r>
            <a:r>
              <a:rPr lang="fa-IR" sz="3600" dirty="0">
                <a:solidFill>
                  <a:prstClr val="black"/>
                </a:solidFill>
              </a:rPr>
              <a:t/>
            </a:r>
            <a:br>
              <a:rPr lang="fa-IR" sz="3600" dirty="0">
                <a:solidFill>
                  <a:prstClr val="black"/>
                </a:solidFill>
              </a:rPr>
            </a:br>
            <a:r>
              <a:rPr lang="en-US" sz="2000" dirty="0" smtClean="0">
                <a:solidFill>
                  <a:prstClr val="black"/>
                </a:solidFill>
              </a:rPr>
              <a:t>Temperature</a:t>
            </a:r>
            <a:endParaRPr lang="en-US" sz="2800" b="1" dirty="0"/>
          </a:p>
        </p:txBody>
      </p:sp>
      <p:sp>
        <p:nvSpPr>
          <p:cNvPr id="8" name="Content Placeholder 7"/>
          <p:cNvSpPr>
            <a:spLocks noGrp="1"/>
          </p:cNvSpPr>
          <p:nvPr>
            <p:ph idx="1"/>
          </p:nvPr>
        </p:nvSpPr>
        <p:spPr>
          <a:xfrm>
            <a:off x="456063" y="1752600"/>
            <a:ext cx="8229600" cy="4525963"/>
          </a:xfrm>
        </p:spPr>
        <p:txBody>
          <a:bodyPr>
            <a:normAutofit/>
          </a:bodyPr>
          <a:lstStyle/>
          <a:p>
            <a:pPr marL="0" indent="0" algn="ctr">
              <a:buNone/>
            </a:pPr>
            <a:endParaRPr lang="fa-IR" dirty="0" smtClean="0"/>
          </a:p>
          <a:p>
            <a:pPr marL="0" indent="0" algn="ctr">
              <a:buNone/>
            </a:pPr>
            <a:r>
              <a:rPr lang="fa-IR" dirty="0" smtClean="0"/>
              <a:t>متوسط درجه حرارت طبیعی در افراد بزرگسال</a:t>
            </a:r>
          </a:p>
          <a:p>
            <a:endParaRPr lang="en-US" sz="3300" dirty="0" smtClean="0"/>
          </a:p>
        </p:txBody>
      </p:sp>
      <p:graphicFrame>
        <p:nvGraphicFramePr>
          <p:cNvPr id="2" name="Table 1"/>
          <p:cNvGraphicFramePr>
            <a:graphicFrameLocks noGrp="1"/>
          </p:cNvGraphicFramePr>
          <p:nvPr>
            <p:extLst>
              <p:ext uri="{D42A27DB-BD31-4B8C-83A1-F6EECF244321}">
                <p14:modId xmlns:p14="http://schemas.microsoft.com/office/powerpoint/2010/main" val="3701023155"/>
              </p:ext>
            </p:extLst>
          </p:nvPr>
        </p:nvGraphicFramePr>
        <p:xfrm>
          <a:off x="533400" y="3352800"/>
          <a:ext cx="8229600" cy="1356815"/>
        </p:xfrm>
        <a:graphic>
          <a:graphicData uri="http://schemas.openxmlformats.org/drawingml/2006/table">
            <a:tbl>
              <a:tblPr firstRow="1" bandRow="1">
                <a:tableStyleId>{5C22544A-7EE6-4342-B048-85BDC9FD1C3A}</a:tableStyleId>
              </a:tblPr>
              <a:tblGrid>
                <a:gridCol w="1600200"/>
                <a:gridCol w="1691640"/>
                <a:gridCol w="1645920"/>
                <a:gridCol w="1615440"/>
                <a:gridCol w="1676400"/>
              </a:tblGrid>
              <a:tr h="524224">
                <a:tc>
                  <a:txBody>
                    <a:bodyPr/>
                    <a:lstStyle/>
                    <a:p>
                      <a:pPr algn="ctr"/>
                      <a:r>
                        <a:rPr lang="fa-IR" sz="2800" dirty="0" smtClean="0"/>
                        <a:t>پیشانی</a:t>
                      </a:r>
                      <a:endParaRPr lang="en-US" sz="2800" dirty="0"/>
                    </a:p>
                  </a:txBody>
                  <a:tcPr>
                    <a:solidFill>
                      <a:schemeClr val="accent6"/>
                    </a:solidFill>
                  </a:tcPr>
                </a:tc>
                <a:tc>
                  <a:txBody>
                    <a:bodyPr/>
                    <a:lstStyle/>
                    <a:p>
                      <a:pPr algn="ctr"/>
                      <a:r>
                        <a:rPr lang="fa-IR" sz="2800" dirty="0" smtClean="0"/>
                        <a:t>پرده صماخ</a:t>
                      </a:r>
                      <a:endParaRPr lang="en-US" sz="2800" dirty="0"/>
                    </a:p>
                  </a:txBody>
                  <a:tcPr>
                    <a:solidFill>
                      <a:schemeClr val="accent6"/>
                    </a:solidFill>
                  </a:tcPr>
                </a:tc>
                <a:tc>
                  <a:txBody>
                    <a:bodyPr/>
                    <a:lstStyle/>
                    <a:p>
                      <a:pPr algn="ctr"/>
                      <a:r>
                        <a:rPr lang="fa-IR" sz="2800" dirty="0" smtClean="0"/>
                        <a:t>رکتال</a:t>
                      </a:r>
                      <a:endParaRPr lang="en-US" sz="2800" dirty="0"/>
                    </a:p>
                  </a:txBody>
                  <a:tcPr>
                    <a:solidFill>
                      <a:schemeClr val="accent6"/>
                    </a:solidFill>
                  </a:tcPr>
                </a:tc>
                <a:tc>
                  <a:txBody>
                    <a:bodyPr/>
                    <a:lstStyle/>
                    <a:p>
                      <a:pPr algn="ctr"/>
                      <a:r>
                        <a:rPr lang="fa-IR" sz="2800" dirty="0" smtClean="0"/>
                        <a:t>زیر بغل</a:t>
                      </a:r>
                      <a:endParaRPr lang="en-US" sz="2800" dirty="0"/>
                    </a:p>
                  </a:txBody>
                  <a:tcPr>
                    <a:solidFill>
                      <a:schemeClr val="accent6"/>
                    </a:solidFill>
                  </a:tcPr>
                </a:tc>
                <a:tc>
                  <a:txBody>
                    <a:bodyPr/>
                    <a:lstStyle/>
                    <a:p>
                      <a:pPr algn="ctr"/>
                      <a:r>
                        <a:rPr lang="fa-IR" sz="2800" dirty="0" smtClean="0"/>
                        <a:t>دهان</a:t>
                      </a:r>
                      <a:endParaRPr lang="en-US" sz="2800" dirty="0"/>
                    </a:p>
                  </a:txBody>
                  <a:tcPr>
                    <a:solidFill>
                      <a:schemeClr val="accent6"/>
                    </a:solidFill>
                  </a:tcPr>
                </a:tc>
              </a:tr>
              <a:tr h="832591">
                <a:tc>
                  <a:txBody>
                    <a:bodyPr/>
                    <a:lstStyle/>
                    <a:p>
                      <a:pPr algn="ctr"/>
                      <a:r>
                        <a:rPr lang="fa-IR" sz="2800" dirty="0" smtClean="0"/>
                        <a:t> 34/4 </a:t>
                      </a:r>
                    </a:p>
                    <a:p>
                      <a:pPr algn="ctr"/>
                      <a:r>
                        <a:rPr lang="fa-IR" sz="2000" dirty="0" smtClean="0"/>
                        <a:t>درجه سانتی گراد</a:t>
                      </a:r>
                      <a:endParaRPr lang="en-US" sz="2000" dirty="0"/>
                    </a:p>
                  </a:txBody>
                  <a:tcPr>
                    <a:solidFill>
                      <a:schemeClr val="accent6"/>
                    </a:solidFill>
                  </a:tcPr>
                </a:tc>
                <a:tc>
                  <a:txBody>
                    <a:bodyPr/>
                    <a:lstStyle/>
                    <a:p>
                      <a:pPr algn="ctr"/>
                      <a:r>
                        <a:rPr lang="fa-IR" sz="2800" dirty="0" smtClean="0"/>
                        <a:t>37/5</a:t>
                      </a:r>
                      <a:r>
                        <a:rPr lang="fa-IR" sz="2400" dirty="0" smtClean="0"/>
                        <a:t>  </a:t>
                      </a:r>
                    </a:p>
                    <a:p>
                      <a:pPr algn="ctr"/>
                      <a:r>
                        <a:rPr lang="fa-IR" sz="2000" dirty="0" smtClean="0"/>
                        <a:t>درجه سانتی گراد </a:t>
                      </a:r>
                      <a:endParaRPr lang="en-US" sz="2400" dirty="0"/>
                    </a:p>
                  </a:txBody>
                  <a:tcPr>
                    <a:solidFill>
                      <a:schemeClr val="accent6"/>
                    </a:solidFill>
                  </a:tcPr>
                </a:tc>
                <a:tc>
                  <a:txBody>
                    <a:bodyPr/>
                    <a:lstStyle/>
                    <a:p>
                      <a:pPr algn="ctr"/>
                      <a:r>
                        <a:rPr lang="fa-IR" sz="2800" dirty="0" smtClean="0"/>
                        <a:t>37/5</a:t>
                      </a:r>
                      <a:r>
                        <a:rPr lang="fa-IR" sz="2400" dirty="0" smtClean="0"/>
                        <a:t> </a:t>
                      </a:r>
                    </a:p>
                    <a:p>
                      <a:pPr algn="ctr"/>
                      <a:r>
                        <a:rPr lang="fa-IR" sz="2000" dirty="0" smtClean="0"/>
                        <a:t>درجه سانتی گراد</a:t>
                      </a:r>
                      <a:endParaRPr lang="en-US" sz="2000" dirty="0"/>
                    </a:p>
                  </a:txBody>
                  <a:tcPr>
                    <a:solidFill>
                      <a:schemeClr val="accent6"/>
                    </a:solidFill>
                  </a:tcPr>
                </a:tc>
                <a:tc>
                  <a:txBody>
                    <a:bodyPr/>
                    <a:lstStyle/>
                    <a:p>
                      <a:pPr algn="ctr"/>
                      <a:r>
                        <a:rPr lang="fa-IR" sz="2800" baseline="0" dirty="0" smtClean="0"/>
                        <a:t> </a:t>
                      </a:r>
                      <a:r>
                        <a:rPr lang="fa-IR" sz="2800" dirty="0" smtClean="0"/>
                        <a:t>36/5 </a:t>
                      </a:r>
                    </a:p>
                    <a:p>
                      <a:pPr algn="ctr"/>
                      <a:r>
                        <a:rPr lang="fa-IR" sz="2000" dirty="0" smtClean="0"/>
                        <a:t>درجه سانتی گراد</a:t>
                      </a:r>
                      <a:endParaRPr lang="en-US" sz="2000" dirty="0"/>
                    </a:p>
                  </a:txBody>
                  <a:tcPr>
                    <a:solidFill>
                      <a:schemeClr val="accent6"/>
                    </a:solidFill>
                  </a:tcPr>
                </a:tc>
                <a:tc>
                  <a:txBody>
                    <a:bodyPr/>
                    <a:lstStyle/>
                    <a:p>
                      <a:pPr algn="ctr"/>
                      <a:r>
                        <a:rPr lang="fa-IR" sz="2800" dirty="0" smtClean="0"/>
                        <a:t>37</a:t>
                      </a:r>
                      <a:r>
                        <a:rPr lang="fa-IR" sz="2400" dirty="0" smtClean="0"/>
                        <a:t> </a:t>
                      </a:r>
                    </a:p>
                    <a:p>
                      <a:pPr algn="ctr"/>
                      <a:r>
                        <a:rPr lang="fa-IR" sz="2000" dirty="0" smtClean="0"/>
                        <a:t>درجه سانتی گراد</a:t>
                      </a:r>
                      <a:endParaRPr lang="en-US" sz="2400" dirty="0"/>
                    </a:p>
                  </a:txBody>
                  <a:tcPr>
                    <a:solidFill>
                      <a:schemeClr val="accent6"/>
                    </a:solidFill>
                  </a:tcPr>
                </a:tc>
              </a:tr>
            </a:tbl>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06085079"/>
      </p:ext>
    </p:extLst>
  </p:cSld>
  <p:clrMapOvr>
    <a:masterClrMapping/>
  </p:clrMapOvr>
  <mc:AlternateContent xmlns:mc="http://schemas.openxmlformats.org/markup-compatibility/2006" xmlns:p14="http://schemas.microsoft.com/office/powerpoint/2010/main">
    <mc:Choice Requires="p14">
      <p:transition spd="slow" p14:dur="2000" advTm="53415"/>
    </mc:Choice>
    <mc:Fallback xmlns="">
      <p:transition spd="slow" advTm="53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lvl="0">
              <a:spcBef>
                <a:spcPct val="20000"/>
              </a:spcBef>
            </a:pPr>
            <a:r>
              <a:rPr lang="fa-IR" sz="2800" b="1" dirty="0" smtClean="0"/>
              <a:t>2)اندازه گیری نبض</a:t>
            </a:r>
            <a:br>
              <a:rPr lang="fa-IR" sz="2800" b="1" dirty="0" smtClean="0"/>
            </a:br>
            <a:r>
              <a:rPr lang="fa-IR" sz="2800" b="1" dirty="0" smtClean="0"/>
              <a:t>  </a:t>
            </a:r>
            <a:r>
              <a:rPr lang="en-US" sz="2800" b="0" dirty="0">
                <a:solidFill>
                  <a:srgbClr val="FF0000"/>
                </a:solidFill>
              </a:rPr>
              <a:t>Pulse </a:t>
            </a:r>
            <a:r>
              <a:rPr lang="en-US" sz="2800" b="0" dirty="0" smtClean="0">
                <a:solidFill>
                  <a:srgbClr val="FF0000"/>
                </a:solidFill>
              </a:rPr>
              <a:t>rate</a:t>
            </a:r>
            <a:endParaRPr lang="en-US" sz="2800" b="1" dirty="0">
              <a:solidFill>
                <a:srgbClr val="FF0000"/>
              </a:solidFill>
            </a:endParaRPr>
          </a:p>
        </p:txBody>
      </p:sp>
      <p:sp>
        <p:nvSpPr>
          <p:cNvPr id="8" name="Content Placeholder 7"/>
          <p:cNvSpPr>
            <a:spLocks noGrp="1"/>
          </p:cNvSpPr>
          <p:nvPr>
            <p:ph idx="1"/>
          </p:nvPr>
        </p:nvSpPr>
        <p:spPr>
          <a:xfrm>
            <a:off x="914400" y="1524000"/>
            <a:ext cx="7467600" cy="4343400"/>
          </a:xfrm>
        </p:spPr>
        <p:txBody>
          <a:bodyPr>
            <a:normAutofit/>
          </a:bodyPr>
          <a:lstStyle/>
          <a:p>
            <a:pPr marL="0" indent="0">
              <a:buNone/>
            </a:pPr>
            <a:r>
              <a:rPr lang="fa-IR" sz="2800" dirty="0" smtClean="0"/>
              <a:t> </a:t>
            </a:r>
            <a:r>
              <a:rPr lang="fa-IR" sz="2800" b="1" dirty="0" smtClean="0">
                <a:solidFill>
                  <a:srgbClr val="FF0000"/>
                </a:solidFill>
              </a:rPr>
              <a:t>تجهیزات: </a:t>
            </a:r>
            <a:r>
              <a:rPr lang="fa-IR" sz="2400" dirty="0" smtClean="0"/>
              <a:t>ساعت ثانیه شمار</a:t>
            </a:r>
          </a:p>
          <a:p>
            <a:pPr marL="0" indent="0">
              <a:buNone/>
            </a:pPr>
            <a:r>
              <a:rPr lang="fa-IR" sz="2800" b="1" dirty="0" smtClean="0">
                <a:solidFill>
                  <a:srgbClr val="FF0000"/>
                </a:solidFill>
              </a:rPr>
              <a:t>محل: </a:t>
            </a:r>
            <a:r>
              <a:rPr lang="fa-IR" sz="2400" dirty="0"/>
              <a:t>معمولا نبض </a:t>
            </a:r>
            <a:r>
              <a:rPr lang="fa-IR" sz="2400" dirty="0" smtClean="0"/>
              <a:t>رادیال( مچ دست)</a:t>
            </a:r>
          </a:p>
          <a:p>
            <a:pPr marL="0" indent="0">
              <a:buNone/>
            </a:pPr>
            <a:r>
              <a:rPr lang="fa-IR" sz="2800" b="1" dirty="0" smtClean="0">
                <a:solidFill>
                  <a:srgbClr val="FF0000"/>
                </a:solidFill>
              </a:rPr>
              <a:t>روش</a:t>
            </a:r>
            <a:r>
              <a:rPr lang="fa-IR" sz="2800" b="1" dirty="0">
                <a:solidFill>
                  <a:srgbClr val="FF0000"/>
                </a:solidFill>
              </a:rPr>
              <a:t>:</a:t>
            </a:r>
          </a:p>
          <a:p>
            <a:pPr marL="0" indent="0">
              <a:buNone/>
            </a:pPr>
            <a:r>
              <a:rPr lang="fa-IR" sz="2400" dirty="0" smtClean="0"/>
              <a:t>در </a:t>
            </a:r>
            <a:r>
              <a:rPr lang="fa-IR" sz="2400" dirty="0"/>
              <a:t>صورت منظم بودن ریتم در 15 ثانیه شمرده شده در </a:t>
            </a:r>
            <a:r>
              <a:rPr lang="fa-IR" sz="2400" dirty="0" smtClean="0"/>
              <a:t>4 ضرب می شود</a:t>
            </a:r>
            <a:r>
              <a:rPr lang="fa-IR" sz="2400" dirty="0"/>
              <a:t>.</a:t>
            </a:r>
          </a:p>
          <a:p>
            <a:pPr marL="0" indent="0">
              <a:buNone/>
            </a:pPr>
            <a:r>
              <a:rPr lang="fa-IR" sz="2400" dirty="0" smtClean="0"/>
              <a:t>در </a:t>
            </a:r>
            <a:r>
              <a:rPr lang="fa-IR" sz="2400" dirty="0"/>
              <a:t>صورت ریتم نامنظم در یک دقیقه می شمریم.</a:t>
            </a:r>
          </a:p>
          <a:p>
            <a:pPr marL="0" indent="0">
              <a:buNone/>
            </a:pPr>
            <a:r>
              <a:rPr lang="fa-IR" sz="2800" b="1" dirty="0" smtClean="0">
                <a:solidFill>
                  <a:srgbClr val="FF0000"/>
                </a:solidFill>
              </a:rPr>
              <a:t>خصوصیات </a:t>
            </a:r>
            <a:r>
              <a:rPr lang="fa-IR" sz="2800" b="1" dirty="0">
                <a:solidFill>
                  <a:srgbClr val="FF0000"/>
                </a:solidFill>
              </a:rPr>
              <a:t>نبض </a:t>
            </a:r>
            <a:r>
              <a:rPr lang="fa-IR" sz="2800" b="1" dirty="0" smtClean="0">
                <a:solidFill>
                  <a:srgbClr val="FF0000"/>
                </a:solidFill>
              </a:rPr>
              <a:t>شامل: </a:t>
            </a:r>
            <a:r>
              <a:rPr lang="fa-IR" sz="2400" dirty="0"/>
              <a:t>سرعت، ریتم (منظم با غیر منظم)و </a:t>
            </a:r>
            <a:r>
              <a:rPr lang="fa-IR" sz="2400" dirty="0" smtClean="0"/>
              <a:t>قدرت( </a:t>
            </a:r>
            <a:r>
              <a:rPr lang="fa-IR" sz="2400" dirty="0"/>
              <a:t>ضعیف یا قوی) می باشد.</a:t>
            </a:r>
          </a:p>
          <a:p>
            <a:pPr marL="0" indent="0">
              <a:buNone/>
            </a:pPr>
            <a:r>
              <a:rPr lang="fa-IR" sz="2800" b="1" dirty="0" smtClean="0">
                <a:solidFill>
                  <a:srgbClr val="FF0000"/>
                </a:solidFill>
              </a:rPr>
              <a:t>نرمال</a:t>
            </a:r>
            <a:r>
              <a:rPr lang="fa-IR" sz="2800" b="1" dirty="0">
                <a:solidFill>
                  <a:srgbClr val="FF0000"/>
                </a:solidFill>
              </a:rPr>
              <a:t>= </a:t>
            </a:r>
            <a:r>
              <a:rPr lang="fa-IR" sz="2400" b="1" dirty="0"/>
              <a:t>60 </a:t>
            </a:r>
            <a:r>
              <a:rPr lang="fa-IR" sz="2400" dirty="0"/>
              <a:t>تا 100 ضربان در دقیقه</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77173380"/>
      </p:ext>
    </p:extLst>
  </p:cSld>
  <p:clrMapOvr>
    <a:masterClrMapping/>
  </p:clrMapOvr>
  <mc:AlternateContent xmlns:mc="http://schemas.openxmlformats.org/markup-compatibility/2006" xmlns:p14="http://schemas.microsoft.com/office/powerpoint/2010/main">
    <mc:Choice Requires="p14">
      <p:transition spd="slow" p14:dur="2000" advTm="78218"/>
    </mc:Choice>
    <mc:Fallback xmlns="">
      <p:transition spd="slow" advTm="78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rtl="1"/>
            <a:r>
              <a:rPr lang="fa-IR" b="1" dirty="0" smtClean="0">
                <a:cs typeface="B Yagut" panose="00000400000000000000" pitchFamily="2" charset="-78"/>
              </a:rPr>
              <a:t> مشخصات سند</a:t>
            </a:r>
            <a:endParaRPr lang="en-US" b="1" dirty="0">
              <a:cs typeface="B Yagut" panose="00000400000000000000" pitchFamily="2" charset="-78"/>
            </a:endParaRPr>
          </a:p>
        </p:txBody>
      </p:sp>
      <p:sp>
        <p:nvSpPr>
          <p:cNvPr id="5" name="Text Placeholder 4"/>
          <p:cNvSpPr>
            <a:spLocks noGrp="1"/>
          </p:cNvSpPr>
          <p:nvPr>
            <p:ph type="body" idx="1"/>
          </p:nvPr>
        </p:nvSpPr>
        <p:spPr/>
        <p:txBody>
          <a:bodyPr/>
          <a:lstStyle/>
          <a:p>
            <a:pPr algn="r" rtl="1"/>
            <a:r>
              <a:rPr lang="fa-IR" dirty="0" smtClean="0">
                <a:cs typeface="B Yagut" panose="00000400000000000000" pitchFamily="2" charset="-78"/>
              </a:rPr>
              <a:t>مشخصات مدرس یا مدرسین</a:t>
            </a:r>
          </a:p>
        </p:txBody>
      </p:sp>
      <p:sp>
        <p:nvSpPr>
          <p:cNvPr id="6" name="Content Placeholder 5"/>
          <p:cNvSpPr>
            <a:spLocks noGrp="1"/>
          </p:cNvSpPr>
          <p:nvPr>
            <p:ph sz="half" idx="2"/>
          </p:nvPr>
        </p:nvSpPr>
        <p:spPr>
          <a:xfrm>
            <a:off x="533400" y="2057400"/>
            <a:ext cx="4040188" cy="3387725"/>
          </a:xfrm>
        </p:spPr>
        <p:txBody>
          <a:bodyPr>
            <a:normAutofit lnSpcReduction="10000"/>
          </a:bodyPr>
          <a:lstStyle/>
          <a:p>
            <a:pPr marL="0" indent="0" algn="r" rtl="1">
              <a:buNone/>
            </a:pPr>
            <a:endParaRPr lang="fa-IR" sz="2000" dirty="0" smtClean="0">
              <a:cs typeface="B Yagut" panose="00000400000000000000" pitchFamily="2" charset="-78"/>
            </a:endParaRPr>
          </a:p>
          <a:p>
            <a:pPr lvl="0"/>
            <a:r>
              <a:rPr lang="fa-IR" sz="2000" dirty="0" smtClean="0">
                <a:solidFill>
                  <a:prstClr val="black"/>
                </a:solidFill>
              </a:rPr>
              <a:t> </a:t>
            </a:r>
            <a:r>
              <a:rPr lang="fa-IR" sz="2000" dirty="0">
                <a:solidFill>
                  <a:schemeClr val="tx2">
                    <a:lumMod val="50000"/>
                  </a:schemeClr>
                </a:solidFill>
              </a:rPr>
              <a:t>سیده معصومه </a:t>
            </a:r>
            <a:r>
              <a:rPr lang="fa-IR" sz="2000" dirty="0" smtClean="0">
                <a:solidFill>
                  <a:schemeClr val="tx2">
                    <a:lumMod val="50000"/>
                  </a:schemeClr>
                </a:solidFill>
              </a:rPr>
              <a:t>کاظمی</a:t>
            </a:r>
            <a:endParaRPr lang="en-US" sz="2000" dirty="0" smtClean="0">
              <a:solidFill>
                <a:schemeClr val="tx2">
                  <a:lumMod val="50000"/>
                </a:schemeClr>
              </a:solidFill>
            </a:endParaRPr>
          </a:p>
          <a:p>
            <a:pPr marL="0" lvl="0" indent="0">
              <a:buNone/>
            </a:pPr>
            <a:endParaRPr lang="en-US" sz="2000" dirty="0" smtClean="0">
              <a:solidFill>
                <a:prstClr val="black"/>
              </a:solidFill>
            </a:endParaRPr>
          </a:p>
          <a:p>
            <a:pPr marL="0" lvl="0" indent="0">
              <a:buNone/>
            </a:pPr>
            <a:endParaRPr lang="en-US" sz="2000" dirty="0" smtClean="0">
              <a:solidFill>
                <a:prstClr val="black"/>
              </a:solidFill>
            </a:endParaRPr>
          </a:p>
          <a:p>
            <a:pPr marL="0" lvl="0" indent="0">
              <a:buNone/>
            </a:pPr>
            <a:endParaRPr lang="fa-IR" sz="2000" dirty="0">
              <a:solidFill>
                <a:schemeClr val="tx2">
                  <a:lumMod val="50000"/>
                </a:schemeClr>
              </a:solidFill>
            </a:endParaRPr>
          </a:p>
          <a:p>
            <a:pPr lvl="0"/>
            <a:r>
              <a:rPr lang="fa-IR" sz="2000" dirty="0" smtClean="0">
                <a:solidFill>
                  <a:schemeClr val="tx2">
                    <a:lumMod val="50000"/>
                  </a:schemeClr>
                </a:solidFill>
              </a:rPr>
              <a:t>کارشناس </a:t>
            </a:r>
            <a:r>
              <a:rPr lang="fa-IR" sz="2000" dirty="0">
                <a:solidFill>
                  <a:schemeClr val="tx2">
                    <a:lumMod val="50000"/>
                  </a:schemeClr>
                </a:solidFill>
              </a:rPr>
              <a:t>پرستاری-ارشد</a:t>
            </a:r>
            <a:r>
              <a:rPr lang="en-US" sz="2000" dirty="0">
                <a:solidFill>
                  <a:schemeClr val="tx2">
                    <a:lumMod val="50000"/>
                  </a:schemeClr>
                </a:solidFill>
              </a:rPr>
              <a:t> </a:t>
            </a:r>
            <a:r>
              <a:rPr lang="fa-IR" sz="2000" dirty="0">
                <a:solidFill>
                  <a:schemeClr val="tx2">
                    <a:lumMod val="50000"/>
                  </a:schemeClr>
                </a:solidFill>
              </a:rPr>
              <a:t>پژوهشی- ارشد</a:t>
            </a:r>
            <a:r>
              <a:rPr lang="en-US" sz="2000" dirty="0">
                <a:solidFill>
                  <a:schemeClr val="tx2">
                    <a:lumMod val="50000"/>
                  </a:schemeClr>
                </a:solidFill>
              </a:rPr>
              <a:t> </a:t>
            </a:r>
            <a:r>
              <a:rPr lang="fa-IR" sz="2000" dirty="0">
                <a:solidFill>
                  <a:schemeClr val="tx2">
                    <a:lumMod val="50000"/>
                  </a:schemeClr>
                </a:solidFill>
              </a:rPr>
              <a:t>آموزش جامعه نگر</a:t>
            </a:r>
          </a:p>
          <a:p>
            <a:pPr lvl="0"/>
            <a:r>
              <a:rPr lang="fa-IR" sz="2000" dirty="0" smtClean="0">
                <a:solidFill>
                  <a:schemeClr val="tx2">
                    <a:lumMod val="50000"/>
                  </a:schemeClr>
                </a:solidFill>
              </a:rPr>
              <a:t>مسول آموزش  </a:t>
            </a:r>
            <a:r>
              <a:rPr lang="fa-IR" sz="2000" dirty="0">
                <a:solidFill>
                  <a:schemeClr val="tx2">
                    <a:lumMod val="50000"/>
                  </a:schemeClr>
                </a:solidFill>
              </a:rPr>
              <a:t>بهورزی دانشگاه علوم پزشکی و خدمات بهداشتی درمانی شهید </a:t>
            </a:r>
            <a:r>
              <a:rPr lang="fa-IR" sz="2000" dirty="0" smtClean="0">
                <a:solidFill>
                  <a:schemeClr val="tx2">
                    <a:lumMod val="50000"/>
                  </a:schemeClr>
                </a:solidFill>
              </a:rPr>
              <a:t>بهشتی</a:t>
            </a:r>
            <a:endParaRPr lang="fa-IR" sz="2000" dirty="0">
              <a:solidFill>
                <a:schemeClr val="tx2">
                  <a:lumMod val="50000"/>
                </a:schemeClr>
              </a:solidFill>
            </a:endParaRPr>
          </a:p>
        </p:txBody>
      </p:sp>
      <p:sp>
        <p:nvSpPr>
          <p:cNvPr id="7" name="Text Placeholder 6"/>
          <p:cNvSpPr>
            <a:spLocks noGrp="1"/>
          </p:cNvSpPr>
          <p:nvPr>
            <p:ph type="body" sz="quarter" idx="3"/>
          </p:nvPr>
        </p:nvSpPr>
        <p:spPr/>
        <p:txBody>
          <a:bodyPr/>
          <a:lstStyle/>
          <a:p>
            <a:pPr algn="r" rtl="1"/>
            <a:r>
              <a:rPr lang="fa-IR" dirty="0" smtClean="0">
                <a:cs typeface="B Yagut" panose="00000400000000000000" pitchFamily="2" charset="-78"/>
              </a:rPr>
              <a:t>مشخصات بسته آموزشی</a:t>
            </a:r>
          </a:p>
        </p:txBody>
      </p:sp>
      <p:sp>
        <p:nvSpPr>
          <p:cNvPr id="8" name="Content Placeholder 7"/>
          <p:cNvSpPr>
            <a:spLocks noGrp="1"/>
          </p:cNvSpPr>
          <p:nvPr>
            <p:ph sz="quarter" idx="4"/>
          </p:nvPr>
        </p:nvSpPr>
        <p:spPr/>
        <p:txBody>
          <a:bodyPr>
            <a:normAutofit/>
          </a:bodyPr>
          <a:lstStyle/>
          <a:p>
            <a:r>
              <a:rPr lang="fa-IR" sz="2000" dirty="0" smtClean="0">
                <a:cs typeface="B Yagut" panose="00000400000000000000" pitchFamily="2" charset="-78"/>
              </a:rPr>
              <a:t>حیطه درس:</a:t>
            </a:r>
            <a:r>
              <a:rPr lang="fa-IR" sz="2000" dirty="0">
                <a:solidFill>
                  <a:schemeClr val="tx2">
                    <a:lumMod val="50000"/>
                  </a:schemeClr>
                </a:solidFill>
              </a:rPr>
              <a:t> آشنایی با نحوه معاینات فیزیکی</a:t>
            </a:r>
            <a:endParaRPr lang="en-US" sz="2000" dirty="0">
              <a:solidFill>
                <a:schemeClr val="tx2">
                  <a:lumMod val="50000"/>
                </a:schemeClr>
              </a:solidFill>
            </a:endParaRPr>
          </a:p>
          <a:p>
            <a:pPr marL="0" indent="0" algn="r" rtl="1">
              <a:buNone/>
            </a:pPr>
            <a:endParaRPr lang="fa-IR" sz="2000" dirty="0" smtClean="0">
              <a:solidFill>
                <a:srgbClr val="FF0000"/>
              </a:solidFill>
              <a:cs typeface="B Yagut" panose="00000400000000000000" pitchFamily="2" charset="-78"/>
            </a:endParaRPr>
          </a:p>
          <a:p>
            <a:r>
              <a:rPr lang="fa-IR" sz="2000" dirty="0"/>
              <a:t>تاریخ </a:t>
            </a:r>
            <a:r>
              <a:rPr lang="fa-IR" sz="2000" dirty="0" smtClean="0"/>
              <a:t>آخرین </a:t>
            </a:r>
            <a:r>
              <a:rPr lang="fa-IR" sz="2000" dirty="0"/>
              <a:t>بازنگری: </a:t>
            </a:r>
            <a:r>
              <a:rPr lang="fa-IR" sz="2000" dirty="0" smtClean="0">
                <a:cs typeface="B Yagut" panose="00000400000000000000" pitchFamily="2" charset="-78"/>
              </a:rPr>
              <a:t>8 اردیبهشت 1399</a:t>
            </a:r>
          </a:p>
          <a:p>
            <a:pPr algn="r" rtl="1"/>
            <a:r>
              <a:rPr lang="fa-IR" sz="2000" dirty="0" smtClean="0">
                <a:cs typeface="B Yagut" panose="00000400000000000000" pitchFamily="2" charset="-78"/>
              </a:rPr>
              <a:t>نوبت تهیه: 1 </a:t>
            </a:r>
            <a:endParaRPr lang="fa-IR" sz="2000" dirty="0"/>
          </a:p>
          <a:p>
            <a:pPr lvl="0"/>
            <a:r>
              <a:rPr lang="fa-IR" sz="2000" dirty="0" smtClean="0">
                <a:cs typeface="B Yagut" panose="00000400000000000000" pitchFamily="2" charset="-78"/>
              </a:rPr>
              <a:t> نام فایل: </a:t>
            </a:r>
            <a:r>
              <a:rPr lang="en-US" sz="2000" dirty="0" smtClean="0">
                <a:solidFill>
                  <a:schemeClr val="tx2">
                    <a:lumMod val="50000"/>
                  </a:schemeClr>
                </a:solidFill>
                <a:cs typeface="B Yagut" panose="00000400000000000000" pitchFamily="2" charset="-78"/>
              </a:rPr>
              <a:t>PE-fasle5-moayeneh</a:t>
            </a:r>
            <a:r>
              <a:rPr lang="en-US" sz="2000" dirty="0" smtClean="0">
                <a:solidFill>
                  <a:schemeClr val="tx2">
                    <a:lumMod val="50000"/>
                  </a:schemeClr>
                </a:solidFill>
              </a:rPr>
              <a:t>-balini-barrasie-alaeme-hayati- edi1</a:t>
            </a:r>
            <a:endParaRPr lang="fa-IR" sz="2000" dirty="0">
              <a:solidFill>
                <a:schemeClr val="tx2">
                  <a:lumMod val="50000"/>
                </a:schemeClr>
              </a:solidFill>
            </a:endParaRPr>
          </a:p>
          <a:p>
            <a:pPr marL="0" indent="0" algn="r" rtl="1">
              <a:buNone/>
            </a:pPr>
            <a:r>
              <a:rPr lang="fa-IR" sz="1800" i="1" dirty="0" smtClean="0">
                <a:cs typeface="B Yagut" panose="00000400000000000000" pitchFamily="2" charset="-78"/>
              </a:rPr>
              <a:t>  </a:t>
            </a:r>
            <a:endParaRPr lang="en-US" sz="1800" i="1" dirty="0">
              <a:cs typeface="B Yagut" panose="00000400000000000000" pitchFamily="2" charset="-78"/>
            </a:endParaRPr>
          </a:p>
        </p:txBody>
      </p:sp>
      <p:pic>
        <p:nvPicPr>
          <p:cNvPr id="9" name="Picture 2" descr="G:\انتقالی98\عکس.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209800"/>
            <a:ext cx="11430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5057551"/>
      </p:ext>
    </p:extLst>
  </p:cSld>
  <p:clrMapOvr>
    <a:masterClrMapping/>
  </p:clrMapOvr>
  <mc:AlternateContent xmlns:mc="http://schemas.openxmlformats.org/markup-compatibility/2006" xmlns:p14="http://schemas.microsoft.com/office/powerpoint/2010/main">
    <mc:Choice Requires="p14">
      <p:transition spd="slow" p14:dur="2000" advTm="26260"/>
    </mc:Choice>
    <mc:Fallback xmlns="">
      <p:transition spd="slow" advTm="26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2800" dirty="0"/>
              <a:t>2)اندازه گیری نبض</a:t>
            </a:r>
            <a:br>
              <a:rPr lang="fa-IR" sz="2800" dirty="0"/>
            </a:br>
            <a:r>
              <a:rPr lang="fa-IR" sz="2800" dirty="0"/>
              <a:t>  </a:t>
            </a:r>
            <a:r>
              <a:rPr lang="en-US" sz="2800" b="0" dirty="0">
                <a:solidFill>
                  <a:srgbClr val="FF0000"/>
                </a:solidFill>
              </a:rPr>
              <a:t>Pulse rate</a:t>
            </a:r>
            <a:endParaRPr lang="en-US" sz="2800" b="1" dirty="0">
              <a:solidFill>
                <a:srgbClr val="FF0000"/>
              </a:solidFill>
            </a:endParaRPr>
          </a:p>
        </p:txBody>
      </p:sp>
      <p:sp>
        <p:nvSpPr>
          <p:cNvPr id="4" name="Content Placeholder 3"/>
          <p:cNvSpPr>
            <a:spLocks noGrp="1"/>
          </p:cNvSpPr>
          <p:nvPr>
            <p:ph sz="half" idx="2"/>
          </p:nvPr>
        </p:nvSpPr>
        <p:spPr>
          <a:xfrm>
            <a:off x="228600" y="1371600"/>
            <a:ext cx="8458200" cy="5181600"/>
          </a:xfrm>
        </p:spPr>
        <p:txBody>
          <a:bodyPr vert="horz" lIns="91440" tIns="45720" rIns="91440" bIns="45720" rtlCol="0">
            <a:normAutofit fontScale="85000" lnSpcReduction="10000"/>
          </a:bodyPr>
          <a:lstStyle/>
          <a:p>
            <a:pPr algn="just"/>
            <a:endParaRPr lang="fa-IR" dirty="0"/>
          </a:p>
          <a:p>
            <a:pPr marL="0" indent="0">
              <a:buNone/>
            </a:pPr>
            <a:r>
              <a:rPr lang="fa-IR" sz="3300" b="1" dirty="0" smtClean="0">
                <a:solidFill>
                  <a:srgbClr val="FF0000"/>
                </a:solidFill>
              </a:rPr>
              <a:t>نحوه </a:t>
            </a:r>
            <a:r>
              <a:rPr lang="fa-IR" sz="3300" b="1" dirty="0">
                <a:solidFill>
                  <a:srgbClr val="FF0000"/>
                </a:solidFill>
              </a:rPr>
              <a:t>گرفتن نبض</a:t>
            </a:r>
            <a:r>
              <a:rPr lang="fa-IR" sz="3300" b="1" dirty="0" smtClean="0">
                <a:solidFill>
                  <a:srgbClr val="FF0000"/>
                </a:solidFill>
              </a:rPr>
              <a:t>:</a:t>
            </a:r>
          </a:p>
          <a:p>
            <a:pPr marL="0" indent="0">
              <a:buNone/>
            </a:pPr>
            <a:endParaRPr lang="fa-IR" sz="1300" b="1" dirty="0" smtClean="0">
              <a:solidFill>
                <a:srgbClr val="FF0000"/>
              </a:solidFill>
            </a:endParaRPr>
          </a:p>
          <a:p>
            <a:pPr marL="0" indent="0">
              <a:lnSpc>
                <a:spcPct val="160000"/>
              </a:lnSpc>
              <a:buNone/>
            </a:pPr>
            <a:r>
              <a:rPr lang="fa-IR" dirty="0" smtClean="0"/>
              <a:t>بيمار </a:t>
            </a:r>
            <a:r>
              <a:rPr lang="fa-IR" dirty="0"/>
              <a:t>در حالت نشسته يا خوابيده </a:t>
            </a:r>
            <a:r>
              <a:rPr lang="fa-IR" dirty="0" smtClean="0"/>
              <a:t>باشد، در </a:t>
            </a:r>
            <a:r>
              <a:rPr lang="fa-IR" dirty="0"/>
              <a:t>حالت عادي نبض </a:t>
            </a:r>
            <a:r>
              <a:rPr lang="fa-IR" dirty="0" smtClean="0"/>
              <a:t>را از </a:t>
            </a:r>
            <a:r>
              <a:rPr lang="fa-IR" dirty="0"/>
              <a:t>مچ دست مي </a:t>
            </a:r>
            <a:r>
              <a:rPr lang="fa-IR" dirty="0" smtClean="0"/>
              <a:t>گيرند. در </a:t>
            </a:r>
            <a:r>
              <a:rPr lang="fa-IR" dirty="0"/>
              <a:t>صورتي كه گرفتن نبض از مچ دست مقدور نباشد مي توان از مناطق دیگر جهت كنترل نبض استفاده نمود </a:t>
            </a:r>
            <a:r>
              <a:rPr lang="fa-IR" dirty="0" smtClean="0"/>
              <a:t>.</a:t>
            </a:r>
            <a:r>
              <a:rPr lang="fa-IR" dirty="0"/>
              <a:t/>
            </a:r>
            <a:br>
              <a:rPr lang="fa-IR" dirty="0"/>
            </a:br>
            <a:r>
              <a:rPr lang="fa-IR" dirty="0"/>
              <a:t>نبض را با دو انگشت اشاره و میانی بایستی حس کرد. </a:t>
            </a:r>
            <a:r>
              <a:rPr lang="fa-IR" dirty="0">
                <a:solidFill>
                  <a:srgbClr val="0070C0"/>
                </a:solidFill>
              </a:rPr>
              <a:t>با انگشت شست اقدام به گرفتن نبض نکنید چراکه شست خود دارای نبض است و با نبض سایر نقاط تداخل ایجاد </a:t>
            </a:r>
            <a:r>
              <a:rPr lang="fa-IR" dirty="0" smtClean="0">
                <a:solidFill>
                  <a:srgbClr val="0070C0"/>
                </a:solidFill>
              </a:rPr>
              <a:t>می کند</a:t>
            </a:r>
            <a:r>
              <a:rPr lang="fa-IR" dirty="0">
                <a:solidFill>
                  <a:srgbClr val="0070C0"/>
                </a:solidFill>
              </a:rPr>
              <a:t>.</a:t>
            </a:r>
            <a:r>
              <a:rPr lang="fa-IR" dirty="0"/>
              <a:t> انگشتان اشاره و میانی باید روی شریان قرار گرفته و با اعمال فشار اندک در برابر یک ساختار محکم نظیر استخوان نبض لمس گردد</a:t>
            </a:r>
            <a:r>
              <a:rPr lang="fa-IR" dirty="0" smtClean="0"/>
              <a:t>.</a:t>
            </a:r>
            <a:endParaRPr lang="fa-I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7458538"/>
      </p:ext>
    </p:extLst>
  </p:cSld>
  <p:clrMapOvr>
    <a:masterClrMapping/>
  </p:clrMapOvr>
  <mc:AlternateContent xmlns:mc="http://schemas.openxmlformats.org/markup-compatibility/2006" xmlns:p14="http://schemas.microsoft.com/office/powerpoint/2010/main">
    <mc:Choice Requires="p14">
      <p:transition spd="slow" p14:dur="2000" advTm="93179"/>
    </mc:Choice>
    <mc:Fallback xmlns="">
      <p:transition spd="slow" advTm="93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fa-IR" sz="2400" dirty="0">
                <a:solidFill>
                  <a:srgbClr val="002060"/>
                </a:solidFill>
                <a:latin typeface="Times New Roman"/>
                <a:ea typeface="Times New Roman"/>
              </a:rPr>
              <a:t>محل هایی که نبض را می توان لمس نمود</a:t>
            </a:r>
            <a:endParaRPr lang="en-US" sz="2400" b="1" dirty="0">
              <a:solidFill>
                <a:srgbClr val="002060"/>
              </a:solidFill>
            </a:endParaRPr>
          </a:p>
        </p:txBody>
      </p:sp>
      <p:pic>
        <p:nvPicPr>
          <p:cNvPr id="2" name="Picture 1"/>
          <p:cNvPicPr>
            <a:picLocks noChangeAspect="1"/>
          </p:cNvPicPr>
          <p:nvPr/>
        </p:nvPicPr>
        <p:blipFill>
          <a:blip r:embed="rId4"/>
          <a:stretch>
            <a:fillRect/>
          </a:stretch>
        </p:blipFill>
        <p:spPr>
          <a:xfrm>
            <a:off x="457200" y="1417638"/>
            <a:ext cx="3124200" cy="5105401"/>
          </a:xfrm>
          <a:prstGeom prst="rect">
            <a:avLst/>
          </a:prstGeom>
        </p:spPr>
      </p:pic>
      <p:pic>
        <p:nvPicPr>
          <p:cNvPr id="5" name="Content Placeholder 4"/>
          <p:cNvPicPr>
            <a:picLocks noGrp="1" noChangeAspect="1"/>
          </p:cNvPicPr>
          <p:nvPr>
            <p:ph idx="1"/>
          </p:nvPr>
        </p:nvPicPr>
        <p:blipFill>
          <a:blip r:embed="rId5"/>
          <a:stretch>
            <a:fillRect/>
          </a:stretch>
        </p:blipFill>
        <p:spPr>
          <a:xfrm>
            <a:off x="4038316" y="1399435"/>
            <a:ext cx="2133600" cy="2163762"/>
          </a:xfrm>
          <a:prstGeom prst="rect">
            <a:avLst/>
          </a:prstGeom>
        </p:spPr>
      </p:pic>
      <p:pic>
        <p:nvPicPr>
          <p:cNvPr id="6" name="Picture 2" descr="C:\Users\m.kazemi\Desktop\1211607_99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2189" y="3962400"/>
            <a:ext cx="2811224" cy="21105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6045" y="1219200"/>
            <a:ext cx="2359356" cy="1944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1802" y="3733801"/>
            <a:ext cx="2362198" cy="31242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7215151"/>
      </p:ext>
    </p:extLst>
  </p:cSld>
  <p:clrMapOvr>
    <a:masterClrMapping/>
  </p:clrMapOvr>
  <mc:AlternateContent xmlns:mc="http://schemas.openxmlformats.org/markup-compatibility/2006" xmlns:p14="http://schemas.microsoft.com/office/powerpoint/2010/main">
    <mc:Choice Requires="p14">
      <p:transition spd="slow" p14:dur="2000" advTm="56535"/>
    </mc:Choice>
    <mc:Fallback xmlns="">
      <p:transition spd="slow" advTm="56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fa-IR" b="1" dirty="0" smtClean="0">
                <a:cs typeface="B Yagut" panose="00000400000000000000" pitchFamily="2" charset="-78"/>
              </a:rPr>
              <a:t> </a:t>
            </a:r>
            <a:endParaRPr lang="en-US" b="1" dirty="0">
              <a:cs typeface="B Yagut" panose="00000400000000000000" pitchFamily="2" charset="-78"/>
            </a:endParaRPr>
          </a:p>
        </p:txBody>
      </p:sp>
      <p:sp>
        <p:nvSpPr>
          <p:cNvPr id="4" name="Content Placeholder 3"/>
          <p:cNvSpPr>
            <a:spLocks noGrp="1"/>
          </p:cNvSpPr>
          <p:nvPr>
            <p:ph sz="half" idx="2"/>
          </p:nvPr>
        </p:nvSpPr>
        <p:spPr>
          <a:xfrm>
            <a:off x="609600" y="1143000"/>
            <a:ext cx="8077200" cy="4343400"/>
          </a:xfrm>
        </p:spPr>
        <p:txBody>
          <a:bodyPr vert="horz" lIns="91440" tIns="45720" rIns="91440" bIns="45720" rtlCol="0">
            <a:noAutofit/>
          </a:bodyPr>
          <a:lstStyle/>
          <a:p>
            <a:pPr marL="1028700" indent="-457200">
              <a:lnSpc>
                <a:spcPct val="150000"/>
              </a:lnSpc>
              <a:spcBef>
                <a:spcPts val="0"/>
              </a:spcBef>
              <a:spcAft>
                <a:spcPts val="1000"/>
              </a:spcAft>
              <a:buFont typeface="Wingdings" panose="05000000000000000000" pitchFamily="2" charset="2"/>
              <a:buChar char="Ø"/>
            </a:pPr>
            <a:r>
              <a:rPr lang="fa-IR" sz="3200" b="1" dirty="0" smtClean="0">
                <a:solidFill>
                  <a:srgbClr val="002060"/>
                </a:solidFill>
                <a:latin typeface="Symbol"/>
                <a:ea typeface="Times New Roman"/>
              </a:rPr>
              <a:t>تاكي كاردي</a:t>
            </a:r>
            <a:r>
              <a:rPr lang="fa-IR" sz="3200" dirty="0" smtClean="0">
                <a:solidFill>
                  <a:srgbClr val="002060"/>
                </a:solidFill>
                <a:latin typeface="Symbol"/>
                <a:ea typeface="Times New Roman"/>
              </a:rPr>
              <a:t>: </a:t>
            </a:r>
            <a:r>
              <a:rPr lang="fa-IR" sz="3200" dirty="0" smtClean="0">
                <a:latin typeface="Symbol"/>
                <a:ea typeface="Times New Roman"/>
              </a:rPr>
              <a:t>افزايش </a:t>
            </a:r>
            <a:r>
              <a:rPr lang="fa-IR" sz="3200" dirty="0">
                <a:latin typeface="Symbol"/>
                <a:ea typeface="Times New Roman"/>
              </a:rPr>
              <a:t>غير عادي نبض 100 و بشتر دردقيقه را تاكي كاردي گويند </a:t>
            </a:r>
            <a:r>
              <a:rPr lang="fa-IR" sz="3200" dirty="0" smtClean="0">
                <a:latin typeface="Symbol"/>
                <a:ea typeface="Times New Roman"/>
              </a:rPr>
              <a:t>.</a:t>
            </a:r>
            <a:endParaRPr lang="fa-IR" sz="3200" dirty="0">
              <a:latin typeface="Franklin Gothic Medium"/>
              <a:ea typeface="Times New Roman"/>
            </a:endParaRPr>
          </a:p>
          <a:p>
            <a:pPr marL="1028700" indent="-457200">
              <a:lnSpc>
                <a:spcPct val="150000"/>
              </a:lnSpc>
              <a:spcBef>
                <a:spcPts val="0"/>
              </a:spcBef>
              <a:spcAft>
                <a:spcPts val="1000"/>
              </a:spcAft>
              <a:buFont typeface="Wingdings" panose="05000000000000000000" pitchFamily="2" charset="2"/>
              <a:buChar char="Ø"/>
            </a:pPr>
            <a:r>
              <a:rPr lang="fa-IR" sz="3200" b="1" dirty="0" smtClean="0">
                <a:solidFill>
                  <a:srgbClr val="002060"/>
                </a:solidFill>
                <a:latin typeface="Symbol"/>
                <a:ea typeface="Times New Roman"/>
              </a:rPr>
              <a:t>  برادي كاردي</a:t>
            </a:r>
            <a:r>
              <a:rPr lang="fa-IR" sz="3200" dirty="0" smtClean="0">
                <a:solidFill>
                  <a:srgbClr val="002060"/>
                </a:solidFill>
                <a:latin typeface="Symbol"/>
                <a:ea typeface="Times New Roman"/>
              </a:rPr>
              <a:t>: </a:t>
            </a:r>
            <a:r>
              <a:rPr lang="fa-IR" sz="3200" dirty="0" smtClean="0">
                <a:latin typeface="Symbol"/>
                <a:ea typeface="Times New Roman"/>
              </a:rPr>
              <a:t>كاهش </a:t>
            </a:r>
            <a:r>
              <a:rPr lang="fa-IR" sz="3200" dirty="0">
                <a:latin typeface="Symbol"/>
                <a:ea typeface="Times New Roman"/>
              </a:rPr>
              <a:t>غيرعادي تعداد نبض کمتر60 در دقيقه را </a:t>
            </a:r>
            <a:r>
              <a:rPr lang="fa-IR" sz="3200" dirty="0" smtClean="0">
                <a:latin typeface="Symbol"/>
                <a:ea typeface="Times New Roman"/>
              </a:rPr>
              <a:t>براديكاردي </a:t>
            </a:r>
            <a:r>
              <a:rPr lang="fa-IR" sz="3200" dirty="0">
                <a:latin typeface="Symbol"/>
                <a:ea typeface="Times New Roman"/>
              </a:rPr>
              <a:t>گويند </a:t>
            </a:r>
            <a:r>
              <a:rPr lang="fa-IR" sz="3200" dirty="0" smtClean="0">
                <a:latin typeface="Symbol"/>
                <a:ea typeface="Times New Roman"/>
              </a:rPr>
              <a:t>.</a:t>
            </a:r>
            <a:endParaRPr lang="en-US" sz="3200" dirty="0">
              <a:latin typeface="Franklin Gothic Medium"/>
              <a:ea typeface="Times New Roman"/>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06031233"/>
      </p:ext>
    </p:extLst>
  </p:cSld>
  <p:clrMapOvr>
    <a:masterClrMapping/>
  </p:clrMapOvr>
  <mc:AlternateContent xmlns:mc="http://schemas.openxmlformats.org/markup-compatibility/2006" xmlns:p14="http://schemas.microsoft.com/office/powerpoint/2010/main">
    <mc:Choice Requires="p14">
      <p:transition spd="slow" p14:dur="2000" advTm="38445"/>
    </mc:Choice>
    <mc:Fallback xmlns="">
      <p:transition spd="slow" advTm="38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lvl="0">
              <a:spcBef>
                <a:spcPct val="20000"/>
              </a:spcBef>
            </a:pPr>
            <a:r>
              <a:rPr lang="fa-IR" sz="2800" dirty="0" smtClean="0"/>
              <a:t>3) اندازه گیری فشار خون</a:t>
            </a:r>
            <a:br>
              <a:rPr lang="fa-IR" sz="2800" dirty="0" smtClean="0"/>
            </a:br>
            <a:r>
              <a:rPr lang="fa-IR" sz="2800" dirty="0" smtClean="0"/>
              <a:t> </a:t>
            </a:r>
            <a:r>
              <a:rPr lang="en-US" sz="2800" b="0" dirty="0">
                <a:solidFill>
                  <a:srgbClr val="FF0000"/>
                </a:solidFill>
              </a:rPr>
              <a:t>Blood </a:t>
            </a:r>
            <a:r>
              <a:rPr lang="en-US" sz="2800" b="0" dirty="0" smtClean="0">
                <a:solidFill>
                  <a:srgbClr val="FF0000"/>
                </a:solidFill>
              </a:rPr>
              <a:t>pressure</a:t>
            </a:r>
            <a:endParaRPr lang="en-US" sz="2800" b="1" dirty="0">
              <a:solidFill>
                <a:srgbClr val="FF0000"/>
              </a:solidFill>
            </a:endParaRPr>
          </a:p>
        </p:txBody>
      </p:sp>
      <p:sp>
        <p:nvSpPr>
          <p:cNvPr id="8" name="Content Placeholder 7"/>
          <p:cNvSpPr>
            <a:spLocks noGrp="1"/>
          </p:cNvSpPr>
          <p:nvPr>
            <p:ph idx="1"/>
          </p:nvPr>
        </p:nvSpPr>
        <p:spPr>
          <a:xfrm>
            <a:off x="457200" y="1828800"/>
            <a:ext cx="8229600" cy="3657600"/>
          </a:xfrm>
        </p:spPr>
        <p:txBody>
          <a:bodyPr>
            <a:normAutofit/>
          </a:bodyPr>
          <a:lstStyle/>
          <a:p>
            <a:pPr marL="0" indent="0" algn="just">
              <a:lnSpc>
                <a:spcPct val="150000"/>
              </a:lnSpc>
              <a:spcBef>
                <a:spcPts val="0"/>
              </a:spcBef>
              <a:buNone/>
            </a:pPr>
            <a:r>
              <a:rPr lang="fa-IR" dirty="0">
                <a:latin typeface="Symbol"/>
                <a:ea typeface="Times New Roman"/>
              </a:rPr>
              <a:t>خون جهت جریان یافتن در شریانها و رساندن مواد غذایی به اعضای مختلف بدن نیاز به نیرویی دارد که این نیرو فشار خون نام دارد. فشار خون همان نیرویی است که قلب هنگام تپش به دیواره شریانها وارد می کند.</a:t>
            </a:r>
            <a:endParaRPr lang="en-US" dirty="0">
              <a:latin typeface="Franklin Gothic Medium"/>
              <a:ea typeface="Times New Roman"/>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98957643"/>
      </p:ext>
    </p:extLst>
  </p:cSld>
  <p:clrMapOvr>
    <a:masterClrMapping/>
  </p:clrMapOvr>
  <mc:AlternateContent xmlns:mc="http://schemas.openxmlformats.org/markup-compatibility/2006" xmlns:p14="http://schemas.microsoft.com/office/powerpoint/2010/main">
    <mc:Choice Requires="p14">
      <p:transition spd="slow" p14:dur="2000" advTm="45212"/>
    </mc:Choice>
    <mc:Fallback xmlns="">
      <p:transition spd="slow" advTm="45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lvl="0">
              <a:spcBef>
                <a:spcPct val="20000"/>
              </a:spcBef>
            </a:pPr>
            <a:r>
              <a:rPr lang="fa-IR" sz="2800" dirty="0" smtClean="0"/>
              <a:t>3) اندازه گیری فشار خون</a:t>
            </a:r>
            <a:br>
              <a:rPr lang="fa-IR" sz="2800" dirty="0" smtClean="0"/>
            </a:br>
            <a:r>
              <a:rPr lang="fa-IR" sz="2800" dirty="0" smtClean="0"/>
              <a:t> </a:t>
            </a:r>
            <a:r>
              <a:rPr lang="en-US" sz="2800" b="0" dirty="0">
                <a:solidFill>
                  <a:srgbClr val="FF0000"/>
                </a:solidFill>
              </a:rPr>
              <a:t>Blood </a:t>
            </a:r>
            <a:r>
              <a:rPr lang="en-US" sz="2800" b="0" dirty="0" smtClean="0">
                <a:solidFill>
                  <a:srgbClr val="FF0000"/>
                </a:solidFill>
              </a:rPr>
              <a:t>pressure</a:t>
            </a:r>
            <a:endParaRPr lang="en-US" sz="2800" b="1" dirty="0">
              <a:solidFill>
                <a:srgbClr val="FF0000"/>
              </a:solidFill>
            </a:endParaRPr>
          </a:p>
        </p:txBody>
      </p:sp>
      <p:sp>
        <p:nvSpPr>
          <p:cNvPr id="8" name="Content Placeholder 7"/>
          <p:cNvSpPr>
            <a:spLocks noGrp="1"/>
          </p:cNvSpPr>
          <p:nvPr>
            <p:ph idx="1"/>
          </p:nvPr>
        </p:nvSpPr>
        <p:spPr>
          <a:xfrm>
            <a:off x="381000" y="2057400"/>
            <a:ext cx="8229600" cy="2895600"/>
          </a:xfrm>
        </p:spPr>
        <p:txBody>
          <a:bodyPr>
            <a:normAutofit/>
          </a:bodyPr>
          <a:lstStyle/>
          <a:p>
            <a:pPr marL="0" indent="0">
              <a:buNone/>
            </a:pPr>
            <a:r>
              <a:rPr lang="fa-IR" dirty="0" smtClean="0">
                <a:solidFill>
                  <a:srgbClr val="FF0000"/>
                </a:solidFill>
              </a:rPr>
              <a:t>تجهیزات:</a:t>
            </a:r>
            <a:endParaRPr lang="fa-IR" dirty="0">
              <a:solidFill>
                <a:srgbClr val="FF0000"/>
              </a:solidFill>
            </a:endParaRPr>
          </a:p>
          <a:p>
            <a:pPr marL="0" indent="0">
              <a:buNone/>
            </a:pPr>
            <a:r>
              <a:rPr lang="fa-IR" dirty="0" smtClean="0"/>
              <a:t> -انتخاب </a:t>
            </a:r>
            <a:r>
              <a:rPr lang="fa-IR" dirty="0"/>
              <a:t>فشار سنج </a:t>
            </a:r>
            <a:r>
              <a:rPr lang="fa-IR" dirty="0" smtClean="0"/>
              <a:t>مناسب</a:t>
            </a:r>
            <a:endParaRPr lang="fa-IR" dirty="0"/>
          </a:p>
          <a:p>
            <a:pPr marL="0" indent="0">
              <a:buNone/>
            </a:pPr>
            <a:r>
              <a:rPr lang="fa-IR" dirty="0" smtClean="0"/>
              <a:t>– </a:t>
            </a:r>
            <a:r>
              <a:rPr lang="fa-IR" dirty="0"/>
              <a:t>انواع:</a:t>
            </a:r>
          </a:p>
          <a:p>
            <a:pPr marL="0" indent="0">
              <a:buNone/>
            </a:pPr>
            <a:r>
              <a:rPr lang="fa-IR" dirty="0" smtClean="0"/>
              <a:t> </a:t>
            </a:r>
            <a:r>
              <a:rPr lang="fa-IR" dirty="0"/>
              <a:t>عقربه ای، جیوه ای، دیجیتال</a:t>
            </a:r>
            <a:endParaRPr lang="en-U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16754774"/>
      </p:ext>
    </p:extLst>
  </p:cSld>
  <p:clrMapOvr>
    <a:masterClrMapping/>
  </p:clrMapOvr>
  <mc:AlternateContent xmlns:mc="http://schemas.openxmlformats.org/markup-compatibility/2006" xmlns:p14="http://schemas.microsoft.com/office/powerpoint/2010/main">
    <mc:Choice Requires="p14">
      <p:transition spd="slow" p14:dur="2000" advTm="35202"/>
    </mc:Choice>
    <mc:Fallback xmlns="">
      <p:transition spd="slow" advTm="35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fa-IR" sz="2800" dirty="0" smtClean="0">
                <a:solidFill>
                  <a:prstClr val="black"/>
                </a:solidFill>
              </a:rPr>
              <a:t>3) اندازه </a:t>
            </a:r>
            <a:r>
              <a:rPr lang="fa-IR" sz="2800" dirty="0">
                <a:solidFill>
                  <a:prstClr val="black"/>
                </a:solidFill>
              </a:rPr>
              <a:t>گیری فشار </a:t>
            </a:r>
            <a:r>
              <a:rPr lang="fa-IR" sz="2800" dirty="0" smtClean="0">
                <a:solidFill>
                  <a:prstClr val="black"/>
                </a:solidFill>
              </a:rPr>
              <a:t>خون</a:t>
            </a:r>
            <a:br>
              <a:rPr lang="fa-IR" sz="2800" dirty="0" smtClean="0">
                <a:solidFill>
                  <a:prstClr val="black"/>
                </a:solidFill>
              </a:rPr>
            </a:br>
            <a:r>
              <a:rPr lang="fa-IR" sz="2800" dirty="0" smtClean="0">
                <a:solidFill>
                  <a:prstClr val="black"/>
                </a:solidFill>
              </a:rPr>
              <a:t> </a:t>
            </a:r>
            <a:r>
              <a:rPr lang="en-US" sz="2800" b="0" dirty="0">
                <a:solidFill>
                  <a:srgbClr val="FF0000"/>
                </a:solidFill>
              </a:rPr>
              <a:t>Blood </a:t>
            </a:r>
            <a:r>
              <a:rPr lang="en-US" sz="2800" b="0" dirty="0" smtClean="0">
                <a:solidFill>
                  <a:srgbClr val="FF0000"/>
                </a:solidFill>
              </a:rPr>
              <a:t>pressure</a:t>
            </a:r>
            <a:endParaRPr lang="en-US" sz="2800" b="1" dirty="0">
              <a:solidFill>
                <a:srgbClr val="FF0000"/>
              </a:solidFill>
            </a:endParaRPr>
          </a:p>
        </p:txBody>
      </p:sp>
      <p:pic>
        <p:nvPicPr>
          <p:cNvPr id="6" name="Content Placeholder 5"/>
          <p:cNvPicPr>
            <a:picLocks noGrp="1" noChangeAspect="1"/>
          </p:cNvPicPr>
          <p:nvPr>
            <p:ph idx="1"/>
          </p:nvPr>
        </p:nvPicPr>
        <p:blipFill>
          <a:blip r:embed="rId4"/>
          <a:stretch>
            <a:fillRect/>
          </a:stretch>
        </p:blipFill>
        <p:spPr>
          <a:xfrm>
            <a:off x="76200" y="1905000"/>
            <a:ext cx="3200400" cy="3962400"/>
          </a:xfrm>
          <a:prstGeom prst="rect">
            <a:avLst/>
          </a:prstGeom>
        </p:spPr>
      </p:pic>
      <p:pic>
        <p:nvPicPr>
          <p:cNvPr id="9" name="Picture 8"/>
          <p:cNvPicPr>
            <a:picLocks noChangeAspect="1"/>
          </p:cNvPicPr>
          <p:nvPr/>
        </p:nvPicPr>
        <p:blipFill>
          <a:blip r:embed="rId5"/>
          <a:stretch>
            <a:fillRect/>
          </a:stretch>
        </p:blipFill>
        <p:spPr>
          <a:xfrm>
            <a:off x="6096000" y="4419600"/>
            <a:ext cx="2209800" cy="1729409"/>
          </a:xfrm>
          <a:prstGeom prst="rect">
            <a:avLst/>
          </a:prstGeom>
        </p:spPr>
      </p:pic>
      <p:pic>
        <p:nvPicPr>
          <p:cNvPr id="10" name="Picture 9"/>
          <p:cNvPicPr>
            <a:picLocks noChangeAspect="1"/>
          </p:cNvPicPr>
          <p:nvPr/>
        </p:nvPicPr>
        <p:blipFill>
          <a:blip r:embed="rId6"/>
          <a:stretch>
            <a:fillRect/>
          </a:stretch>
        </p:blipFill>
        <p:spPr>
          <a:xfrm>
            <a:off x="3200400" y="2171700"/>
            <a:ext cx="2514600" cy="2514600"/>
          </a:xfrm>
          <a:prstGeom prst="rect">
            <a:avLst/>
          </a:prstGeom>
        </p:spPr>
      </p:pic>
      <p:pic>
        <p:nvPicPr>
          <p:cNvPr id="11" name="Picture 10"/>
          <p:cNvPicPr>
            <a:picLocks noChangeAspect="1"/>
          </p:cNvPicPr>
          <p:nvPr/>
        </p:nvPicPr>
        <p:blipFill>
          <a:blip r:embed="rId7"/>
          <a:stretch>
            <a:fillRect/>
          </a:stretch>
        </p:blipFill>
        <p:spPr>
          <a:xfrm>
            <a:off x="6096000" y="1524000"/>
            <a:ext cx="2209800" cy="19050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04871010"/>
      </p:ext>
    </p:extLst>
  </p:cSld>
  <p:clrMapOvr>
    <a:masterClrMapping/>
  </p:clrMapOvr>
  <mc:AlternateContent xmlns:mc="http://schemas.openxmlformats.org/markup-compatibility/2006" xmlns:p14="http://schemas.microsoft.com/office/powerpoint/2010/main">
    <mc:Choice Requires="p14">
      <p:transition spd="slow" p14:dur="2000" advTm="30256"/>
    </mc:Choice>
    <mc:Fallback xmlns="">
      <p:transition spd="slow" advTm="30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fa-IR" sz="2400" dirty="0" smtClean="0">
                <a:solidFill>
                  <a:prstClr val="black"/>
                </a:solidFill>
              </a:rPr>
              <a:t>3) اندازه </a:t>
            </a:r>
            <a:r>
              <a:rPr lang="fa-IR" sz="2400" dirty="0">
                <a:solidFill>
                  <a:prstClr val="black"/>
                </a:solidFill>
              </a:rPr>
              <a:t>گیری فشار خون </a:t>
            </a:r>
            <a:r>
              <a:rPr lang="en-US" sz="2400" b="0" dirty="0">
                <a:solidFill>
                  <a:srgbClr val="FF0000"/>
                </a:solidFill>
              </a:rPr>
              <a:t>Blood pressure</a:t>
            </a:r>
            <a:endParaRPr lang="en-US" sz="2400" b="1" dirty="0">
              <a:solidFill>
                <a:srgbClr val="FF0000"/>
              </a:solidFill>
            </a:endParaRPr>
          </a:p>
        </p:txBody>
      </p:sp>
      <p:sp>
        <p:nvSpPr>
          <p:cNvPr id="8" name="Content Placeholder 7"/>
          <p:cNvSpPr>
            <a:spLocks noGrp="1"/>
          </p:cNvSpPr>
          <p:nvPr>
            <p:ph idx="1"/>
          </p:nvPr>
        </p:nvSpPr>
        <p:spPr>
          <a:xfrm>
            <a:off x="2057400" y="1600200"/>
            <a:ext cx="6629400" cy="4525963"/>
          </a:xfrm>
        </p:spPr>
        <p:txBody>
          <a:bodyPr>
            <a:normAutofit/>
          </a:bodyPr>
          <a:lstStyle/>
          <a:p>
            <a:pPr marL="0" indent="0">
              <a:buNone/>
            </a:pPr>
            <a:r>
              <a:rPr lang="fa-IR" b="1" dirty="0" smtClean="0">
                <a:solidFill>
                  <a:srgbClr val="FF0000"/>
                </a:solidFill>
              </a:rPr>
              <a:t>روش</a:t>
            </a:r>
            <a:r>
              <a:rPr lang="fa-IR" b="1" dirty="0">
                <a:solidFill>
                  <a:srgbClr val="FF0000"/>
                </a:solidFill>
              </a:rPr>
              <a:t> </a:t>
            </a:r>
            <a:r>
              <a:rPr lang="fa-IR" b="1" dirty="0" smtClean="0">
                <a:solidFill>
                  <a:srgbClr val="FF0000"/>
                </a:solidFill>
              </a:rPr>
              <a:t>اندازه گیری:</a:t>
            </a:r>
            <a:endParaRPr lang="fa-IR" b="1" dirty="0">
              <a:solidFill>
                <a:srgbClr val="FF0000"/>
              </a:solidFill>
            </a:endParaRPr>
          </a:p>
          <a:p>
            <a:pPr marL="0" indent="0">
              <a:buNone/>
            </a:pPr>
            <a:r>
              <a:rPr lang="fa-IR" dirty="0"/>
              <a:t>• عدم مصرف کافئین و دخانیات</a:t>
            </a:r>
          </a:p>
          <a:p>
            <a:pPr marL="0" indent="0">
              <a:buNone/>
            </a:pPr>
            <a:r>
              <a:rPr lang="fa-IR" dirty="0"/>
              <a:t>• استراحت حداقل برای 5 دقیقه</a:t>
            </a:r>
          </a:p>
          <a:p>
            <a:pPr marL="0" indent="0">
              <a:buNone/>
            </a:pPr>
            <a:r>
              <a:rPr lang="fa-IR" dirty="0"/>
              <a:t>• بازو در سطح قلب و آرنج کمی خم</a:t>
            </a:r>
          </a:p>
          <a:p>
            <a:pPr marL="0" indent="0">
              <a:buNone/>
            </a:pPr>
            <a:r>
              <a:rPr lang="fa-IR" dirty="0"/>
              <a:t>• کاف 2.5 سانتیمتر بالای چین آرنج</a:t>
            </a:r>
            <a:endParaRPr lang="en-US" dirty="0"/>
          </a:p>
        </p:txBody>
      </p:sp>
      <p:pic>
        <p:nvPicPr>
          <p:cNvPr id="4" name="Picture 3" descr="C:\Users\NP\Downloads\images.jpg"/>
          <p:cNvPicPr/>
          <p:nvPr/>
        </p:nvPicPr>
        <p:blipFill>
          <a:blip r:embed="rId5">
            <a:extLst>
              <a:ext uri="{28A0092B-C50C-407E-A947-70E740481C1C}">
                <a14:useLocalDpi xmlns:a14="http://schemas.microsoft.com/office/drawing/2010/main" val="0"/>
              </a:ext>
            </a:extLst>
          </a:blip>
          <a:srcRect/>
          <a:stretch>
            <a:fillRect/>
          </a:stretch>
        </p:blipFill>
        <p:spPr bwMode="auto">
          <a:xfrm>
            <a:off x="152400" y="2133600"/>
            <a:ext cx="2616200" cy="1390650"/>
          </a:xfrm>
          <a:prstGeom prst="rect">
            <a:avLst/>
          </a:prstGeom>
          <a:noFill/>
          <a:ln>
            <a:noFill/>
          </a:ln>
        </p:spPr>
      </p:pic>
      <p:pic>
        <p:nvPicPr>
          <p:cNvPr id="5" name="Picture 2" descr="http://irannurse.ir/wp-content/uploads/2018/08/irannurse.ir_535_vital_signs-300x200.jpg?x2357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666704"/>
            <a:ext cx="3619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177733"/>
      </p:ext>
    </p:extLst>
  </p:cSld>
  <p:clrMapOvr>
    <a:masterClrMapping/>
  </p:clrMapOvr>
  <mc:AlternateContent xmlns:mc="http://schemas.openxmlformats.org/markup-compatibility/2006" xmlns:p14="http://schemas.microsoft.com/office/powerpoint/2010/main">
    <mc:Choice Requires="p14">
      <p:transition spd="slow" p14:dur="2000" advTm="33309"/>
    </mc:Choice>
    <mc:Fallback xmlns="">
      <p:transition spd="slow" advTm="33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fa-IR" sz="2400" dirty="0" smtClean="0">
                <a:solidFill>
                  <a:prstClr val="black"/>
                </a:solidFill>
              </a:rPr>
              <a:t>3) اندازه </a:t>
            </a:r>
            <a:r>
              <a:rPr lang="fa-IR" sz="2400" dirty="0">
                <a:solidFill>
                  <a:prstClr val="black"/>
                </a:solidFill>
              </a:rPr>
              <a:t>گیری فشار </a:t>
            </a:r>
            <a:r>
              <a:rPr lang="fa-IR" sz="2400" dirty="0" smtClean="0">
                <a:solidFill>
                  <a:prstClr val="black"/>
                </a:solidFill>
              </a:rPr>
              <a:t>خون</a:t>
            </a:r>
            <a:r>
              <a:rPr lang="en-US" sz="2400" b="0" dirty="0" smtClean="0">
                <a:solidFill>
                  <a:srgbClr val="FF0000"/>
                </a:solidFill>
              </a:rPr>
              <a:t>Blood </a:t>
            </a:r>
            <a:r>
              <a:rPr lang="en-US" sz="2400" b="0" dirty="0">
                <a:solidFill>
                  <a:srgbClr val="FF0000"/>
                </a:solidFill>
              </a:rPr>
              <a:t>pressure</a:t>
            </a:r>
            <a:endParaRPr lang="en-US" sz="2400" b="1" dirty="0">
              <a:solidFill>
                <a:srgbClr val="FF0000"/>
              </a:solidFill>
            </a:endParaRPr>
          </a:p>
        </p:txBody>
      </p:sp>
      <p:sp>
        <p:nvSpPr>
          <p:cNvPr id="8" name="Content Placeholder 7"/>
          <p:cNvSpPr>
            <a:spLocks noGrp="1"/>
          </p:cNvSpPr>
          <p:nvPr>
            <p:ph idx="1"/>
          </p:nvPr>
        </p:nvSpPr>
        <p:spPr>
          <a:xfrm>
            <a:off x="381000" y="1600200"/>
            <a:ext cx="8305800" cy="4525963"/>
          </a:xfrm>
        </p:spPr>
        <p:txBody>
          <a:bodyPr>
            <a:normAutofit fontScale="85000" lnSpcReduction="20000"/>
          </a:bodyPr>
          <a:lstStyle/>
          <a:p>
            <a:pPr marL="0" indent="0">
              <a:buNone/>
            </a:pPr>
            <a:r>
              <a:rPr lang="fa-IR" b="1" dirty="0" smtClean="0">
                <a:solidFill>
                  <a:srgbClr val="FF0000"/>
                </a:solidFill>
              </a:rPr>
              <a:t>روش اندازه گیری:</a:t>
            </a:r>
          </a:p>
          <a:p>
            <a:pPr marL="0" indent="0">
              <a:buNone/>
            </a:pPr>
            <a:r>
              <a:rPr lang="fa-IR" b="1" dirty="0" smtClean="0">
                <a:solidFill>
                  <a:srgbClr val="FF0000"/>
                </a:solidFill>
              </a:rPr>
              <a:t> </a:t>
            </a:r>
            <a:endParaRPr lang="fa-IR" sz="2200" b="1" dirty="0" smtClean="0">
              <a:solidFill>
                <a:srgbClr val="FF0000"/>
              </a:solidFill>
            </a:endParaRPr>
          </a:p>
          <a:p>
            <a:pPr marL="0" indent="0" algn="just">
              <a:lnSpc>
                <a:spcPct val="150000"/>
              </a:lnSpc>
              <a:buNone/>
            </a:pPr>
            <a:r>
              <a:rPr lang="fa-IR" dirty="0" smtClean="0"/>
              <a:t>باد </a:t>
            </a:r>
            <a:r>
              <a:rPr lang="fa-IR" dirty="0"/>
              <a:t>کردن کاف </a:t>
            </a:r>
            <a:r>
              <a:rPr lang="fa-IR" dirty="0" smtClean="0"/>
              <a:t>دستگاه فشارسنج تا </a:t>
            </a:r>
            <a:r>
              <a:rPr lang="fa-IR" dirty="0"/>
              <a:t>محو نبض </a:t>
            </a:r>
            <a:r>
              <a:rPr lang="fa-IR" dirty="0" smtClean="0"/>
              <a:t>رادیال(مچ دست)سپس </a:t>
            </a:r>
            <a:r>
              <a:rPr lang="fa-IR" dirty="0"/>
              <a:t>قرار </a:t>
            </a:r>
            <a:r>
              <a:rPr lang="fa-IR" dirty="0" smtClean="0"/>
              <a:t>دادن دیافراگم </a:t>
            </a:r>
            <a:r>
              <a:rPr lang="fa-IR" dirty="0"/>
              <a:t>گوشی روی نبض </a:t>
            </a:r>
            <a:r>
              <a:rPr lang="fa-IR" dirty="0" smtClean="0"/>
              <a:t>براکیال و </a:t>
            </a:r>
            <a:r>
              <a:rPr lang="fa-IR" dirty="0"/>
              <a:t>باد </a:t>
            </a:r>
            <a:r>
              <a:rPr lang="fa-IR" dirty="0" smtClean="0"/>
              <a:t>کردن کاف </a:t>
            </a:r>
            <a:r>
              <a:rPr lang="fa-IR" dirty="0"/>
              <a:t>تا 30 میلیمتر جیوه بالاتر از نقطه محو نبض رادیال</a:t>
            </a:r>
          </a:p>
          <a:p>
            <a:pPr marL="0" indent="0" algn="just">
              <a:lnSpc>
                <a:spcPct val="150000"/>
              </a:lnSpc>
              <a:buNone/>
            </a:pPr>
            <a:r>
              <a:rPr lang="fa-IR" dirty="0" smtClean="0"/>
              <a:t>خالی </a:t>
            </a:r>
            <a:r>
              <a:rPr lang="fa-IR" dirty="0"/>
              <a:t>کردن باد کاف به </a:t>
            </a:r>
            <a:r>
              <a:rPr lang="fa-IR" dirty="0" smtClean="0"/>
              <a:t>آرامی(2-3 </a:t>
            </a:r>
            <a:r>
              <a:rPr lang="fa-IR" dirty="0"/>
              <a:t>میلیمتر در </a:t>
            </a:r>
            <a:r>
              <a:rPr lang="fa-IR" dirty="0" smtClean="0"/>
              <a:t>ثانیه)</a:t>
            </a:r>
            <a:endParaRPr lang="fa-IR" dirty="0"/>
          </a:p>
          <a:p>
            <a:pPr marL="0" indent="0" algn="just">
              <a:lnSpc>
                <a:spcPct val="150000"/>
              </a:lnSpc>
              <a:buNone/>
            </a:pPr>
            <a:r>
              <a:rPr lang="fa-IR" dirty="0" smtClean="0">
                <a:solidFill>
                  <a:srgbClr val="0070C0"/>
                </a:solidFill>
              </a:rPr>
              <a:t>شنیدن </a:t>
            </a:r>
            <a:r>
              <a:rPr lang="fa-IR" dirty="0">
                <a:solidFill>
                  <a:srgbClr val="0070C0"/>
                </a:solidFill>
              </a:rPr>
              <a:t>حداقل دو ضربان متوالی= فشار سیستولیک</a:t>
            </a:r>
          </a:p>
          <a:p>
            <a:pPr marL="0" indent="0" algn="just">
              <a:lnSpc>
                <a:spcPct val="150000"/>
              </a:lnSpc>
              <a:buNone/>
            </a:pPr>
            <a:r>
              <a:rPr lang="fa-IR" dirty="0" smtClean="0">
                <a:solidFill>
                  <a:srgbClr val="0070C0"/>
                </a:solidFill>
              </a:rPr>
              <a:t>نقطه </a:t>
            </a:r>
            <a:r>
              <a:rPr lang="fa-IR" dirty="0">
                <a:solidFill>
                  <a:srgbClr val="0070C0"/>
                </a:solidFill>
              </a:rPr>
              <a:t>محو صدای نبض= فشار دیاستولیک</a:t>
            </a:r>
            <a:endParaRPr lang="en-US" dirty="0">
              <a:solidFill>
                <a:srgbClr val="0070C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72328213"/>
      </p:ext>
    </p:extLst>
  </p:cSld>
  <p:clrMapOvr>
    <a:masterClrMapping/>
  </p:clrMapOvr>
  <mc:AlternateContent xmlns:mc="http://schemas.openxmlformats.org/markup-compatibility/2006" xmlns:p14="http://schemas.microsoft.com/office/powerpoint/2010/main">
    <mc:Choice Requires="p14">
      <p:transition spd="slow" p14:dur="2000" advTm="131319"/>
    </mc:Choice>
    <mc:Fallback xmlns="">
      <p:transition spd="slow" advTm="131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fa-IR" sz="2400" dirty="0" smtClean="0">
                <a:solidFill>
                  <a:prstClr val="black"/>
                </a:solidFill>
              </a:rPr>
              <a:t>3) اندازه </a:t>
            </a:r>
            <a:r>
              <a:rPr lang="fa-IR" sz="2400" dirty="0">
                <a:solidFill>
                  <a:prstClr val="black"/>
                </a:solidFill>
              </a:rPr>
              <a:t>گیری فشار </a:t>
            </a:r>
            <a:r>
              <a:rPr lang="fa-IR" sz="2400" dirty="0" smtClean="0">
                <a:solidFill>
                  <a:prstClr val="black"/>
                </a:solidFill>
              </a:rPr>
              <a:t>خون </a:t>
            </a:r>
            <a:r>
              <a:rPr lang="en-US" sz="2400" b="0" dirty="0">
                <a:solidFill>
                  <a:srgbClr val="FF0000"/>
                </a:solidFill>
              </a:rPr>
              <a:t>Blood pressure</a:t>
            </a:r>
            <a:endParaRPr lang="en-US" sz="2400" b="1" dirty="0">
              <a:solidFill>
                <a:srgbClr val="FF0000"/>
              </a:solidFill>
            </a:endParaRPr>
          </a:p>
        </p:txBody>
      </p:sp>
      <p:pic>
        <p:nvPicPr>
          <p:cNvPr id="2" name="Picture 1"/>
          <p:cNvPicPr>
            <a:picLocks noChangeAspect="1"/>
          </p:cNvPicPr>
          <p:nvPr/>
        </p:nvPicPr>
        <p:blipFill>
          <a:blip r:embed="rId4"/>
          <a:stretch>
            <a:fillRect/>
          </a:stretch>
        </p:blipFill>
        <p:spPr>
          <a:xfrm>
            <a:off x="457200" y="2438400"/>
            <a:ext cx="3886200" cy="3189382"/>
          </a:xfrm>
          <a:prstGeom prst="rect">
            <a:avLst/>
          </a:prstGeom>
        </p:spPr>
      </p:pic>
      <p:pic>
        <p:nvPicPr>
          <p:cNvPr id="5" name="Content Placeholder 4"/>
          <p:cNvPicPr>
            <a:picLocks noGrp="1" noChangeAspect="1"/>
          </p:cNvPicPr>
          <p:nvPr>
            <p:ph idx="1"/>
          </p:nvPr>
        </p:nvPicPr>
        <p:blipFill>
          <a:blip r:embed="rId5"/>
          <a:stretch>
            <a:fillRect/>
          </a:stretch>
        </p:blipFill>
        <p:spPr>
          <a:xfrm>
            <a:off x="4838232" y="2461146"/>
            <a:ext cx="3833783" cy="315436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25643134"/>
      </p:ext>
    </p:extLst>
  </p:cSld>
  <p:clrMapOvr>
    <a:masterClrMapping/>
  </p:clrMapOvr>
  <mc:AlternateContent xmlns:mc="http://schemas.openxmlformats.org/markup-compatibility/2006" xmlns:p14="http://schemas.microsoft.com/office/powerpoint/2010/main">
    <mc:Choice Requires="p14">
      <p:transition spd="slow" p14:dur="2000" advTm="76260"/>
    </mc:Choice>
    <mc:Fallback xmlns="">
      <p:transition spd="slow" advTm="76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fa-IR" sz="2400" dirty="0" smtClean="0">
                <a:solidFill>
                  <a:prstClr val="black"/>
                </a:solidFill>
              </a:rPr>
              <a:t>3) اندازه </a:t>
            </a:r>
            <a:r>
              <a:rPr lang="fa-IR" sz="2400" dirty="0">
                <a:solidFill>
                  <a:prstClr val="black"/>
                </a:solidFill>
              </a:rPr>
              <a:t>گیری فشار </a:t>
            </a:r>
            <a:r>
              <a:rPr lang="fa-IR" sz="2400" dirty="0" smtClean="0">
                <a:solidFill>
                  <a:prstClr val="black"/>
                </a:solidFill>
              </a:rPr>
              <a:t>خون </a:t>
            </a:r>
            <a:r>
              <a:rPr lang="en-US" sz="2400" dirty="0">
                <a:solidFill>
                  <a:srgbClr val="FF0000"/>
                </a:solidFill>
              </a:rPr>
              <a:t>Blood pressure</a:t>
            </a:r>
          </a:p>
        </p:txBody>
      </p:sp>
      <p:sp>
        <p:nvSpPr>
          <p:cNvPr id="8" name="Content Placeholder 7"/>
          <p:cNvSpPr>
            <a:spLocks noGrp="1"/>
          </p:cNvSpPr>
          <p:nvPr>
            <p:ph idx="1"/>
          </p:nvPr>
        </p:nvSpPr>
        <p:spPr>
          <a:xfrm>
            <a:off x="762000" y="1676400"/>
            <a:ext cx="7924800" cy="4525963"/>
          </a:xfrm>
        </p:spPr>
        <p:txBody>
          <a:bodyPr>
            <a:normAutofit/>
          </a:bodyPr>
          <a:lstStyle/>
          <a:p>
            <a:pPr marL="0" indent="0">
              <a:lnSpc>
                <a:spcPct val="150000"/>
              </a:lnSpc>
              <a:buNone/>
            </a:pPr>
            <a:r>
              <a:rPr lang="fa-IR" sz="2800" dirty="0" smtClean="0"/>
              <a:t>حداقل </a:t>
            </a:r>
            <a:r>
              <a:rPr lang="fa-IR" sz="2800" dirty="0"/>
              <a:t>یکبار در </a:t>
            </a:r>
            <a:r>
              <a:rPr lang="fa-IR" sz="2800" dirty="0" smtClean="0"/>
              <a:t>هر </a:t>
            </a:r>
            <a:r>
              <a:rPr lang="fa-IR" sz="2800" dirty="0"/>
              <a:t>دو </a:t>
            </a:r>
            <a:r>
              <a:rPr lang="fa-IR" sz="2800" dirty="0" smtClean="0"/>
              <a:t>بازو</a:t>
            </a:r>
          </a:p>
          <a:p>
            <a:pPr marL="0" indent="0">
              <a:lnSpc>
                <a:spcPct val="150000"/>
              </a:lnSpc>
              <a:buNone/>
            </a:pPr>
            <a:r>
              <a:rPr lang="fa-IR" sz="2800" dirty="0"/>
              <a:t>اختلاف فشار نرمال بین دو بازو</a:t>
            </a:r>
            <a:r>
              <a:rPr lang="fa-IR" sz="2800" dirty="0" smtClean="0"/>
              <a:t>= 10- 5  </a:t>
            </a:r>
            <a:r>
              <a:rPr lang="en-US" sz="2800" dirty="0" err="1" smtClean="0"/>
              <a:t>mmhg</a:t>
            </a:r>
            <a:r>
              <a:rPr lang="fa-IR" sz="2800" dirty="0" smtClean="0"/>
              <a:t> </a:t>
            </a:r>
          </a:p>
          <a:p>
            <a:pPr marL="0" indent="0">
              <a:lnSpc>
                <a:spcPct val="150000"/>
              </a:lnSpc>
              <a:buNone/>
            </a:pPr>
            <a:r>
              <a:rPr lang="fa-IR" sz="2800" dirty="0" smtClean="0"/>
              <a:t>فشار خون طبیعی برای خواندن شامل دو فاکتور فشارخون </a:t>
            </a:r>
            <a:r>
              <a:rPr lang="fa-IR" sz="2800" dirty="0" smtClean="0">
                <a:solidFill>
                  <a:srgbClr val="FF0000"/>
                </a:solidFill>
              </a:rPr>
              <a:t>سیستولیک</a:t>
            </a:r>
            <a:r>
              <a:rPr lang="fa-IR" sz="2800" dirty="0" smtClean="0"/>
              <a:t> و فشارخون </a:t>
            </a:r>
            <a:r>
              <a:rPr lang="fa-IR" sz="2800" dirty="0" smtClean="0">
                <a:solidFill>
                  <a:srgbClr val="FF0000"/>
                </a:solidFill>
              </a:rPr>
              <a:t>دیاستولیک</a:t>
            </a:r>
            <a:r>
              <a:rPr lang="fa-IR" sz="2800" dirty="0" smtClean="0"/>
              <a:t> است که به صورت کسر فشار سیستول بر دیاستول آن را نشان می دهند. مثال:120/80</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02902661"/>
      </p:ext>
    </p:extLst>
  </p:cSld>
  <p:clrMapOvr>
    <a:masterClrMapping/>
  </p:clrMapOvr>
  <mc:AlternateContent xmlns:mc="http://schemas.openxmlformats.org/markup-compatibility/2006" xmlns:p14="http://schemas.microsoft.com/office/powerpoint/2010/main">
    <mc:Choice Requires="p14">
      <p:transition spd="slow" p14:dur="2000" advTm="93235"/>
    </mc:Choice>
    <mc:Fallback xmlns="">
      <p:transition spd="slow" advTm="93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rtl="1"/>
            <a:r>
              <a:rPr lang="fa-IR" b="1" dirty="0" smtClean="0">
                <a:cs typeface="B Yagut" panose="00000400000000000000" pitchFamily="2" charset="-78"/>
              </a:rPr>
              <a:t>اهداف آموزشی</a:t>
            </a:r>
            <a:endParaRPr lang="en-US" b="1" dirty="0">
              <a:cs typeface="B Yagut" panose="00000400000000000000" pitchFamily="2" charset="-78"/>
            </a:endParaRPr>
          </a:p>
        </p:txBody>
      </p:sp>
      <p:sp>
        <p:nvSpPr>
          <p:cNvPr id="8" name="Content Placeholder 7"/>
          <p:cNvSpPr>
            <a:spLocks noGrp="1"/>
          </p:cNvSpPr>
          <p:nvPr>
            <p:ph idx="1"/>
          </p:nvPr>
        </p:nvSpPr>
        <p:spPr/>
        <p:txBody>
          <a:bodyPr>
            <a:normAutofit fontScale="85000" lnSpcReduction="20000"/>
          </a:bodyPr>
          <a:lstStyle/>
          <a:p>
            <a:pPr marL="0" indent="0">
              <a:buNone/>
            </a:pPr>
            <a:r>
              <a:rPr lang="fa-IR" b="1" dirty="0" smtClean="0"/>
              <a:t>انتظار </a:t>
            </a:r>
            <a:r>
              <a:rPr lang="fa-IR" b="1" dirty="0"/>
              <a:t>می‌رود فراگیر پس از مطالعه این درس بتواند:</a:t>
            </a:r>
            <a:endParaRPr lang="en-US" b="1" dirty="0"/>
          </a:p>
          <a:p>
            <a:pPr marL="0" indent="0">
              <a:buNone/>
            </a:pPr>
            <a:endParaRPr lang="en-US" dirty="0" smtClean="0">
              <a:solidFill>
                <a:srgbClr val="002060"/>
              </a:solidFill>
            </a:endParaRPr>
          </a:p>
          <a:p>
            <a:pPr marL="0" indent="0">
              <a:buNone/>
            </a:pPr>
            <a:r>
              <a:rPr lang="fa-IR" dirty="0">
                <a:solidFill>
                  <a:srgbClr val="002060"/>
                </a:solidFill>
              </a:rPr>
              <a:t>1</a:t>
            </a:r>
            <a:r>
              <a:rPr lang="fa-IR" dirty="0" smtClean="0">
                <a:solidFill>
                  <a:srgbClr val="002060"/>
                </a:solidFill>
              </a:rPr>
              <a:t>- روش و محل های  اندازه گیری درجه حرارات را توضیح دهد.</a:t>
            </a:r>
          </a:p>
          <a:p>
            <a:pPr marL="0" indent="0">
              <a:buNone/>
            </a:pPr>
            <a:r>
              <a:rPr lang="fa-IR" dirty="0" smtClean="0">
                <a:solidFill>
                  <a:srgbClr val="002060"/>
                </a:solidFill>
              </a:rPr>
              <a:t>2- اندازه های طبیعی درجه حرارت را بیان کند.</a:t>
            </a:r>
            <a:endParaRPr lang="en-US" dirty="0">
              <a:solidFill>
                <a:srgbClr val="002060"/>
              </a:solidFill>
            </a:endParaRPr>
          </a:p>
          <a:p>
            <a:pPr marL="0" indent="0">
              <a:buNone/>
            </a:pPr>
            <a:r>
              <a:rPr lang="fa-IR" dirty="0" smtClean="0">
                <a:solidFill>
                  <a:srgbClr val="002060"/>
                </a:solidFill>
              </a:rPr>
              <a:t>3- </a:t>
            </a:r>
            <a:r>
              <a:rPr lang="fa-IR" dirty="0">
                <a:solidFill>
                  <a:srgbClr val="002060"/>
                </a:solidFill>
              </a:rPr>
              <a:t>روش اندازه گیری </a:t>
            </a:r>
            <a:r>
              <a:rPr lang="fa-IR" dirty="0" smtClean="0">
                <a:solidFill>
                  <a:srgbClr val="002060"/>
                </a:solidFill>
              </a:rPr>
              <a:t>تعداد تنفس را </a:t>
            </a:r>
            <a:r>
              <a:rPr lang="fa-IR" dirty="0">
                <a:solidFill>
                  <a:srgbClr val="002060"/>
                </a:solidFill>
              </a:rPr>
              <a:t>توضیح </a:t>
            </a:r>
            <a:r>
              <a:rPr lang="fa-IR" dirty="0" smtClean="0">
                <a:solidFill>
                  <a:srgbClr val="002060"/>
                </a:solidFill>
              </a:rPr>
              <a:t>دهد </a:t>
            </a:r>
            <a:r>
              <a:rPr lang="fa-IR" dirty="0">
                <a:solidFill>
                  <a:srgbClr val="002060"/>
                </a:solidFill>
              </a:rPr>
              <a:t>.</a:t>
            </a:r>
          </a:p>
          <a:p>
            <a:pPr marL="0" indent="0">
              <a:buNone/>
            </a:pPr>
            <a:r>
              <a:rPr lang="fa-IR" dirty="0" smtClean="0">
                <a:solidFill>
                  <a:srgbClr val="002060"/>
                </a:solidFill>
              </a:rPr>
              <a:t>4- </a:t>
            </a:r>
            <a:r>
              <a:rPr lang="fa-IR" dirty="0">
                <a:solidFill>
                  <a:srgbClr val="002060"/>
                </a:solidFill>
              </a:rPr>
              <a:t>اندازه های طبیعی </a:t>
            </a:r>
            <a:r>
              <a:rPr lang="fa-IR" dirty="0" smtClean="0">
                <a:solidFill>
                  <a:srgbClr val="002060"/>
                </a:solidFill>
              </a:rPr>
              <a:t>و تعداد تنفس را بیان کند</a:t>
            </a:r>
            <a:r>
              <a:rPr lang="fa-IR" dirty="0">
                <a:solidFill>
                  <a:srgbClr val="002060"/>
                </a:solidFill>
              </a:rPr>
              <a:t>.</a:t>
            </a:r>
            <a:endParaRPr lang="en-US" dirty="0">
              <a:solidFill>
                <a:srgbClr val="002060"/>
              </a:solidFill>
            </a:endParaRPr>
          </a:p>
          <a:p>
            <a:pPr marL="0" indent="0">
              <a:buNone/>
            </a:pPr>
            <a:r>
              <a:rPr lang="fa-IR" dirty="0" smtClean="0">
                <a:solidFill>
                  <a:srgbClr val="002060"/>
                </a:solidFill>
              </a:rPr>
              <a:t>5- </a:t>
            </a:r>
            <a:r>
              <a:rPr lang="fa-IR" dirty="0">
                <a:solidFill>
                  <a:srgbClr val="002060"/>
                </a:solidFill>
              </a:rPr>
              <a:t>روش </a:t>
            </a:r>
            <a:r>
              <a:rPr lang="fa-IR" dirty="0" smtClean="0">
                <a:solidFill>
                  <a:srgbClr val="002060"/>
                </a:solidFill>
              </a:rPr>
              <a:t>و محل های اندازه </a:t>
            </a:r>
            <a:r>
              <a:rPr lang="fa-IR" dirty="0">
                <a:solidFill>
                  <a:srgbClr val="002060"/>
                </a:solidFill>
              </a:rPr>
              <a:t>گیری </a:t>
            </a:r>
            <a:r>
              <a:rPr lang="fa-IR" dirty="0" smtClean="0">
                <a:solidFill>
                  <a:srgbClr val="002060"/>
                </a:solidFill>
              </a:rPr>
              <a:t>نبض یا ضربان قلب را </a:t>
            </a:r>
            <a:r>
              <a:rPr lang="fa-IR" dirty="0">
                <a:solidFill>
                  <a:srgbClr val="002060"/>
                </a:solidFill>
              </a:rPr>
              <a:t>توضیح </a:t>
            </a:r>
            <a:r>
              <a:rPr lang="fa-IR" dirty="0" smtClean="0">
                <a:solidFill>
                  <a:srgbClr val="002060"/>
                </a:solidFill>
              </a:rPr>
              <a:t>دهد. </a:t>
            </a:r>
            <a:endParaRPr lang="fa-IR" dirty="0">
              <a:solidFill>
                <a:srgbClr val="002060"/>
              </a:solidFill>
            </a:endParaRPr>
          </a:p>
          <a:p>
            <a:pPr marL="0" indent="0">
              <a:buNone/>
            </a:pPr>
            <a:r>
              <a:rPr lang="fa-IR" dirty="0" smtClean="0">
                <a:solidFill>
                  <a:srgbClr val="002060"/>
                </a:solidFill>
              </a:rPr>
              <a:t>6- </a:t>
            </a:r>
            <a:r>
              <a:rPr lang="fa-IR" dirty="0">
                <a:solidFill>
                  <a:srgbClr val="002060"/>
                </a:solidFill>
              </a:rPr>
              <a:t>اندازه های طبیعی </a:t>
            </a:r>
            <a:r>
              <a:rPr lang="fa-IR" dirty="0" smtClean="0">
                <a:solidFill>
                  <a:srgbClr val="002060"/>
                </a:solidFill>
              </a:rPr>
              <a:t>و غیر طبیعی تعداد نبض </a:t>
            </a:r>
            <a:r>
              <a:rPr lang="fa-IR" dirty="0">
                <a:solidFill>
                  <a:srgbClr val="002060"/>
                </a:solidFill>
              </a:rPr>
              <a:t>را بیان </a:t>
            </a:r>
            <a:r>
              <a:rPr lang="fa-IR" dirty="0" smtClean="0">
                <a:solidFill>
                  <a:srgbClr val="002060"/>
                </a:solidFill>
              </a:rPr>
              <a:t>کند.</a:t>
            </a:r>
            <a:endParaRPr lang="en-US" dirty="0">
              <a:solidFill>
                <a:srgbClr val="002060"/>
              </a:solidFill>
            </a:endParaRPr>
          </a:p>
          <a:p>
            <a:pPr marL="0" indent="0">
              <a:buNone/>
            </a:pPr>
            <a:r>
              <a:rPr lang="fa-IR" dirty="0" smtClean="0">
                <a:solidFill>
                  <a:srgbClr val="002060"/>
                </a:solidFill>
              </a:rPr>
              <a:t>7- روش و محل </a:t>
            </a:r>
            <a:r>
              <a:rPr lang="fa-IR" dirty="0">
                <a:solidFill>
                  <a:srgbClr val="002060"/>
                </a:solidFill>
              </a:rPr>
              <a:t>اندازه گیری </a:t>
            </a:r>
            <a:r>
              <a:rPr lang="fa-IR" dirty="0" smtClean="0">
                <a:solidFill>
                  <a:srgbClr val="002060"/>
                </a:solidFill>
              </a:rPr>
              <a:t>فشار خون را </a:t>
            </a:r>
            <a:r>
              <a:rPr lang="fa-IR" dirty="0">
                <a:solidFill>
                  <a:srgbClr val="002060"/>
                </a:solidFill>
              </a:rPr>
              <a:t>توضیح </a:t>
            </a:r>
            <a:r>
              <a:rPr lang="fa-IR" dirty="0" smtClean="0">
                <a:solidFill>
                  <a:srgbClr val="002060"/>
                </a:solidFill>
              </a:rPr>
              <a:t>دهد. </a:t>
            </a:r>
            <a:endParaRPr lang="fa-IR" dirty="0">
              <a:solidFill>
                <a:srgbClr val="002060"/>
              </a:solidFill>
            </a:endParaRPr>
          </a:p>
          <a:p>
            <a:pPr marL="0" indent="0">
              <a:buNone/>
            </a:pPr>
            <a:r>
              <a:rPr lang="fa-IR" dirty="0" smtClean="0">
                <a:solidFill>
                  <a:srgbClr val="002060"/>
                </a:solidFill>
              </a:rPr>
              <a:t>8- </a:t>
            </a:r>
            <a:r>
              <a:rPr lang="fa-IR" dirty="0">
                <a:solidFill>
                  <a:srgbClr val="002060"/>
                </a:solidFill>
              </a:rPr>
              <a:t>اندازه های </a:t>
            </a:r>
            <a:r>
              <a:rPr lang="fa-IR" dirty="0" smtClean="0">
                <a:solidFill>
                  <a:srgbClr val="002060"/>
                </a:solidFill>
              </a:rPr>
              <a:t>طبیعی و غیر طبیعی فشارخون را </a:t>
            </a:r>
            <a:r>
              <a:rPr lang="fa-IR" dirty="0">
                <a:solidFill>
                  <a:srgbClr val="002060"/>
                </a:solidFill>
              </a:rPr>
              <a:t>بیان </a:t>
            </a:r>
            <a:r>
              <a:rPr lang="fa-IR" dirty="0" smtClean="0">
                <a:solidFill>
                  <a:srgbClr val="002060"/>
                </a:solidFill>
              </a:rPr>
              <a:t>کند.</a:t>
            </a:r>
            <a:endParaRPr lang="en-US" dirty="0">
              <a:solidFill>
                <a:srgbClr val="002060"/>
              </a:solidFill>
            </a:endParaRPr>
          </a:p>
          <a:p>
            <a:pPr algn="r" rtl="1"/>
            <a:endParaRPr lang="en-US" dirty="0">
              <a:cs typeface="B Yagut" panose="00000400000000000000"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03615019"/>
      </p:ext>
    </p:extLst>
  </p:cSld>
  <p:clrMapOvr>
    <a:masterClrMapping/>
  </p:clrMapOvr>
  <mc:AlternateContent xmlns:mc="http://schemas.openxmlformats.org/markup-compatibility/2006" xmlns:p14="http://schemas.microsoft.com/office/powerpoint/2010/main">
    <mc:Choice Requires="p14">
      <p:transition spd="slow" p14:dur="2000" advTm="26203"/>
    </mc:Choice>
    <mc:Fallback xmlns="">
      <p:transition spd="slow" advTm="26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fa-IR" sz="2400" dirty="0" smtClean="0">
                <a:solidFill>
                  <a:prstClr val="black"/>
                </a:solidFill>
              </a:rPr>
              <a:t>3) اندازه </a:t>
            </a:r>
            <a:r>
              <a:rPr lang="fa-IR" sz="2400" dirty="0">
                <a:solidFill>
                  <a:prstClr val="black"/>
                </a:solidFill>
              </a:rPr>
              <a:t>گیری فشار </a:t>
            </a:r>
            <a:r>
              <a:rPr lang="fa-IR" sz="2400" dirty="0" smtClean="0">
                <a:solidFill>
                  <a:prstClr val="black"/>
                </a:solidFill>
              </a:rPr>
              <a:t>خون </a:t>
            </a:r>
            <a:r>
              <a:rPr lang="en-US" sz="2400" dirty="0">
                <a:solidFill>
                  <a:srgbClr val="FF0000"/>
                </a:solidFill>
              </a:rPr>
              <a:t>Blood </a:t>
            </a:r>
            <a:r>
              <a:rPr lang="en-US" sz="2400" dirty="0" smtClean="0">
                <a:solidFill>
                  <a:srgbClr val="FF0000"/>
                </a:solidFill>
              </a:rPr>
              <a:t>pressure</a:t>
            </a:r>
            <a:endParaRPr lang="en-US" sz="2400" dirty="0">
              <a:solidFill>
                <a:srgbClr val="FF0000"/>
              </a:solidFill>
            </a:endParaRPr>
          </a:p>
        </p:txBody>
      </p:sp>
      <p:sp>
        <p:nvSpPr>
          <p:cNvPr id="8" name="Content Placeholder 7"/>
          <p:cNvSpPr>
            <a:spLocks noGrp="1"/>
          </p:cNvSpPr>
          <p:nvPr>
            <p:ph idx="1"/>
          </p:nvPr>
        </p:nvSpPr>
        <p:spPr/>
        <p:txBody>
          <a:bodyPr>
            <a:normAutofit/>
          </a:bodyPr>
          <a:lstStyle/>
          <a:p>
            <a:pPr marL="0" indent="0" algn="ctr">
              <a:lnSpc>
                <a:spcPct val="150000"/>
              </a:lnSpc>
              <a:buNone/>
            </a:pPr>
            <a:r>
              <a:rPr lang="fa-IR" sz="2400" b="1" dirty="0" smtClean="0"/>
              <a:t>طبقه بندی فشارخون در بزرگسالان</a:t>
            </a:r>
          </a:p>
        </p:txBody>
      </p:sp>
      <p:graphicFrame>
        <p:nvGraphicFramePr>
          <p:cNvPr id="2" name="Table 1"/>
          <p:cNvGraphicFramePr>
            <a:graphicFrameLocks noGrp="1"/>
          </p:cNvGraphicFramePr>
          <p:nvPr>
            <p:extLst>
              <p:ext uri="{D42A27DB-BD31-4B8C-83A1-F6EECF244321}">
                <p14:modId xmlns:p14="http://schemas.microsoft.com/office/powerpoint/2010/main" val="4105098185"/>
              </p:ext>
            </p:extLst>
          </p:nvPr>
        </p:nvGraphicFramePr>
        <p:xfrm>
          <a:off x="457200" y="2590800"/>
          <a:ext cx="8077200" cy="3332480"/>
        </p:xfrm>
        <a:graphic>
          <a:graphicData uri="http://schemas.openxmlformats.org/drawingml/2006/table">
            <a:tbl>
              <a:tblPr firstRow="1" bandRow="1">
                <a:tableStyleId>{5C22544A-7EE6-4342-B048-85BDC9FD1C3A}</a:tableStyleId>
              </a:tblPr>
              <a:tblGrid>
                <a:gridCol w="2895600"/>
                <a:gridCol w="1752600"/>
                <a:gridCol w="1600200"/>
                <a:gridCol w="1828800"/>
              </a:tblGrid>
              <a:tr h="370840">
                <a:tc>
                  <a:txBody>
                    <a:bodyPr/>
                    <a:lstStyle/>
                    <a:p>
                      <a:pPr algn="ctr"/>
                      <a:r>
                        <a:rPr lang="fa-IR" b="1" dirty="0" smtClean="0"/>
                        <a:t>راه حل </a:t>
                      </a:r>
                      <a:endParaRPr lang="en-US" b="1" dirty="0"/>
                    </a:p>
                  </a:txBody>
                  <a:tcPr/>
                </a:tc>
                <a:tc>
                  <a:txBody>
                    <a:bodyPr/>
                    <a:lstStyle/>
                    <a:p>
                      <a:pPr algn="ctr"/>
                      <a:r>
                        <a:rPr lang="fa-IR" b="1" dirty="0" smtClean="0"/>
                        <a:t>و/یا سیستول</a:t>
                      </a:r>
                      <a:endParaRPr lang="en-US" b="1" dirty="0"/>
                    </a:p>
                  </a:txBody>
                  <a:tcPr/>
                </a:tc>
                <a:tc>
                  <a:txBody>
                    <a:bodyPr/>
                    <a:lstStyle/>
                    <a:p>
                      <a:pPr algn="ctr"/>
                      <a:r>
                        <a:rPr lang="fa-IR" b="1" dirty="0" smtClean="0"/>
                        <a:t>دیاستول</a:t>
                      </a:r>
                      <a:endParaRPr lang="en-US" b="1" dirty="0"/>
                    </a:p>
                  </a:txBody>
                  <a:tcPr/>
                </a:tc>
                <a:tc>
                  <a:txBody>
                    <a:bodyPr/>
                    <a:lstStyle/>
                    <a:p>
                      <a:pPr algn="ctr" rtl="1"/>
                      <a:r>
                        <a:rPr lang="fa-IR" b="1" dirty="0" smtClean="0"/>
                        <a:t>نوع</a:t>
                      </a:r>
                      <a:endParaRPr lang="en-US" b="1" dirty="0"/>
                    </a:p>
                  </a:txBody>
                  <a:tcPr/>
                </a:tc>
              </a:tr>
              <a:tr h="370840">
                <a:tc>
                  <a:txBody>
                    <a:bodyPr/>
                    <a:lstStyle/>
                    <a:p>
                      <a:pPr algn="ctr"/>
                      <a:r>
                        <a:rPr lang="fa-IR" sz="1800" b="1" dirty="0" smtClean="0">
                          <a:solidFill>
                            <a:srgbClr val="00B050"/>
                          </a:solidFill>
                        </a:rPr>
                        <a:t>داشتن سبک زندگی سالم</a:t>
                      </a:r>
                      <a:endParaRPr lang="en-US" sz="1800" b="1" dirty="0">
                        <a:solidFill>
                          <a:srgbClr val="00B050"/>
                        </a:solidFill>
                      </a:endParaRPr>
                    </a:p>
                  </a:txBody>
                  <a:tcPr/>
                </a:tc>
                <a:tc>
                  <a:txBody>
                    <a:bodyPr/>
                    <a:lstStyle/>
                    <a:p>
                      <a:pPr algn="ctr"/>
                      <a:r>
                        <a:rPr lang="fa-IR" sz="1800" b="1" dirty="0" smtClean="0">
                          <a:solidFill>
                            <a:srgbClr val="00B050"/>
                          </a:solidFill>
                        </a:rPr>
                        <a:t> پایین</a:t>
                      </a:r>
                      <a:r>
                        <a:rPr lang="fa-IR" sz="1800" b="1" baseline="0" dirty="0" smtClean="0">
                          <a:solidFill>
                            <a:srgbClr val="00B050"/>
                          </a:solidFill>
                        </a:rPr>
                        <a:t> تر از 120</a:t>
                      </a:r>
                      <a:endParaRPr lang="en-US" sz="1800" b="1" dirty="0">
                        <a:solidFill>
                          <a:srgbClr val="00B050"/>
                        </a:solidFill>
                      </a:endParaRPr>
                    </a:p>
                  </a:txBody>
                  <a:tcPr/>
                </a:tc>
                <a:tc>
                  <a:txBody>
                    <a:bodyPr/>
                    <a:lstStyle/>
                    <a:p>
                      <a:pPr algn="ctr"/>
                      <a:r>
                        <a:rPr lang="fa-IR" sz="1800" b="1" dirty="0" smtClean="0">
                          <a:solidFill>
                            <a:srgbClr val="00B050"/>
                          </a:solidFill>
                        </a:rPr>
                        <a:t>پایین تر از</a:t>
                      </a:r>
                      <a:r>
                        <a:rPr lang="fa-IR" sz="1800" b="1" baseline="0" dirty="0" smtClean="0">
                          <a:solidFill>
                            <a:srgbClr val="00B050"/>
                          </a:solidFill>
                        </a:rPr>
                        <a:t> 80 و </a:t>
                      </a:r>
                      <a:endParaRPr lang="en-US" sz="1800" b="1" dirty="0">
                        <a:solidFill>
                          <a:srgbClr val="00B050"/>
                        </a:solidFill>
                      </a:endParaRPr>
                    </a:p>
                  </a:txBody>
                  <a:tcPr/>
                </a:tc>
                <a:tc>
                  <a:txBody>
                    <a:bodyPr/>
                    <a:lstStyle/>
                    <a:p>
                      <a:pPr algn="ctr" rtl="1"/>
                      <a:r>
                        <a:rPr lang="fa-IR" sz="1800" b="1" dirty="0" smtClean="0">
                          <a:solidFill>
                            <a:srgbClr val="00B050"/>
                          </a:solidFill>
                        </a:rPr>
                        <a:t>فشارخون نرمال</a:t>
                      </a:r>
                      <a:endParaRPr lang="en-US" sz="1800" b="1" dirty="0">
                        <a:solidFill>
                          <a:srgbClr val="00B050"/>
                        </a:solidFill>
                      </a:endParaRPr>
                    </a:p>
                  </a:txBody>
                  <a:tcPr/>
                </a:tc>
              </a:tr>
              <a:tr h="370840">
                <a:tc>
                  <a:txBody>
                    <a:bodyPr/>
                    <a:lstStyle/>
                    <a:p>
                      <a:pPr algn="ctr"/>
                      <a:r>
                        <a:rPr lang="fa-IR" b="1" dirty="0" smtClean="0"/>
                        <a:t>سبک زندگی سالم</a:t>
                      </a:r>
                      <a:endParaRPr lang="en-US" b="1" dirty="0"/>
                    </a:p>
                  </a:txBody>
                  <a:tcPr/>
                </a:tc>
                <a:tc>
                  <a:txBody>
                    <a:bodyPr/>
                    <a:lstStyle/>
                    <a:p>
                      <a:pPr algn="ctr"/>
                      <a:r>
                        <a:rPr lang="fa-IR" b="1" dirty="0" smtClean="0"/>
                        <a:t>بین 120</a:t>
                      </a:r>
                      <a:r>
                        <a:rPr lang="fa-IR" b="1" baseline="0" dirty="0" smtClean="0"/>
                        <a:t> تا 129</a:t>
                      </a:r>
                      <a:endParaRPr lang="en-US" b="1" dirty="0"/>
                    </a:p>
                  </a:txBody>
                  <a:tcPr/>
                </a:tc>
                <a:tc>
                  <a:txBody>
                    <a:bodyPr/>
                    <a:lstStyle/>
                    <a:p>
                      <a:pPr algn="ctr"/>
                      <a:r>
                        <a:rPr lang="fa-IR" b="1" dirty="0" smtClean="0"/>
                        <a:t>پایین تر از</a:t>
                      </a:r>
                      <a:r>
                        <a:rPr lang="fa-IR" b="1" baseline="0" dirty="0" smtClean="0"/>
                        <a:t> 80 و </a:t>
                      </a:r>
                      <a:endParaRPr lang="en-US" b="1" dirty="0"/>
                    </a:p>
                  </a:txBody>
                  <a:tcPr/>
                </a:tc>
                <a:tc>
                  <a:txBody>
                    <a:bodyPr/>
                    <a:lstStyle/>
                    <a:p>
                      <a:pPr algn="ctr" rtl="1"/>
                      <a:r>
                        <a:rPr lang="fa-IR" b="1" dirty="0" smtClean="0"/>
                        <a:t>فشارخون افزیش یافته</a:t>
                      </a:r>
                      <a:endParaRPr lang="en-US" b="1" dirty="0"/>
                    </a:p>
                  </a:txBody>
                  <a:tcPr/>
                </a:tc>
              </a:tr>
              <a:tr h="370840">
                <a:tc>
                  <a:txBody>
                    <a:bodyPr/>
                    <a:lstStyle/>
                    <a:p>
                      <a:pPr algn="ctr"/>
                      <a:r>
                        <a:rPr lang="fa-IR" b="1" dirty="0" smtClean="0"/>
                        <a:t>داشتن سبک زندگی سالم و مشورت با پزشک برای مصرف دارو</a:t>
                      </a:r>
                      <a:endParaRPr lang="en-US" b="1" dirty="0"/>
                    </a:p>
                  </a:txBody>
                  <a:tcPr/>
                </a:tc>
                <a:tc>
                  <a:txBody>
                    <a:bodyPr/>
                    <a:lstStyle/>
                    <a:p>
                      <a:pPr algn="ctr"/>
                      <a:r>
                        <a:rPr lang="fa-IR" b="1" dirty="0" smtClean="0"/>
                        <a:t>بین</a:t>
                      </a:r>
                      <a:r>
                        <a:rPr lang="fa-IR" b="1" baseline="0" dirty="0" smtClean="0"/>
                        <a:t> 130تا139</a:t>
                      </a:r>
                      <a:endParaRPr lang="en-US" b="1" dirty="0"/>
                    </a:p>
                  </a:txBody>
                  <a:tcPr/>
                </a:tc>
                <a:tc>
                  <a:txBody>
                    <a:bodyPr/>
                    <a:lstStyle/>
                    <a:p>
                      <a:pPr algn="ctr"/>
                      <a:r>
                        <a:rPr lang="fa-IR" b="1" dirty="0" smtClean="0"/>
                        <a:t>بین</a:t>
                      </a:r>
                      <a:r>
                        <a:rPr lang="fa-IR" b="1" baseline="0" dirty="0" smtClean="0"/>
                        <a:t> 80 تا 89 یا </a:t>
                      </a:r>
                      <a:endParaRPr lang="en-US" b="1" dirty="0"/>
                    </a:p>
                  </a:txBody>
                  <a:tcPr/>
                </a:tc>
                <a:tc>
                  <a:txBody>
                    <a:bodyPr/>
                    <a:lstStyle/>
                    <a:p>
                      <a:pPr algn="ctr" rtl="1"/>
                      <a:r>
                        <a:rPr lang="fa-IR" b="1" dirty="0" smtClean="0"/>
                        <a:t>فشارخون مرحله 1</a:t>
                      </a:r>
                      <a:endParaRPr lang="en-US" b="1"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2000" b="1" dirty="0" smtClean="0">
                          <a:solidFill>
                            <a:srgbClr val="FF0000"/>
                          </a:solidFill>
                        </a:rPr>
                        <a:t>داشتن سبک زندگی سالم و مشورت با پزشک برای مصرف داروهای بیشتر</a:t>
                      </a:r>
                      <a:endParaRPr lang="en-US" sz="2000" b="1" dirty="0" smtClean="0">
                        <a:solidFill>
                          <a:srgbClr val="FF0000"/>
                        </a:solidFill>
                      </a:endParaRPr>
                    </a:p>
                    <a:p>
                      <a:pPr algn="ctr"/>
                      <a:endParaRPr lang="en-US" sz="2000" b="1" dirty="0">
                        <a:solidFill>
                          <a:srgbClr val="FF0000"/>
                        </a:solidFill>
                      </a:endParaRPr>
                    </a:p>
                  </a:txBody>
                  <a:tcPr/>
                </a:tc>
                <a:tc>
                  <a:txBody>
                    <a:bodyPr/>
                    <a:lstStyle/>
                    <a:p>
                      <a:pPr algn="ctr"/>
                      <a:r>
                        <a:rPr lang="fa-IR" sz="2000" b="1" dirty="0" smtClean="0">
                          <a:solidFill>
                            <a:srgbClr val="FF0000"/>
                          </a:solidFill>
                        </a:rPr>
                        <a:t>یا 140 یا بالاتر</a:t>
                      </a:r>
                      <a:endParaRPr lang="en-US" sz="2000" b="1" dirty="0">
                        <a:solidFill>
                          <a:srgbClr val="FF0000"/>
                        </a:solidFill>
                      </a:endParaRPr>
                    </a:p>
                  </a:txBody>
                  <a:tcPr/>
                </a:tc>
                <a:tc>
                  <a:txBody>
                    <a:bodyPr/>
                    <a:lstStyle/>
                    <a:p>
                      <a:pPr algn="ctr"/>
                      <a:r>
                        <a:rPr lang="fa-IR" sz="2000" b="1" dirty="0" smtClean="0">
                          <a:solidFill>
                            <a:srgbClr val="FF0000"/>
                          </a:solidFill>
                        </a:rPr>
                        <a:t>90 یا بالاتر </a:t>
                      </a:r>
                      <a:endParaRPr lang="en-US" sz="2000" b="1" dirty="0">
                        <a:solidFill>
                          <a:srgbClr val="FF0000"/>
                        </a:solidFill>
                      </a:endParaRPr>
                    </a:p>
                  </a:txBody>
                  <a:tcPr/>
                </a:tc>
                <a:tc>
                  <a:txBody>
                    <a:bodyPr/>
                    <a:lstStyle/>
                    <a:p>
                      <a:pPr algn="ctr" rtl="1"/>
                      <a:r>
                        <a:rPr lang="fa-IR" sz="2000" b="1" dirty="0" smtClean="0">
                          <a:solidFill>
                            <a:srgbClr val="FF0000"/>
                          </a:solidFill>
                        </a:rPr>
                        <a:t>فشارخون مرحله 2</a:t>
                      </a:r>
                      <a:endParaRPr lang="en-US" sz="2000" b="1" dirty="0">
                        <a:solidFill>
                          <a:srgbClr val="FF0000"/>
                        </a:solidFill>
                      </a:endParaRPr>
                    </a:p>
                  </a:txBody>
                  <a:tcP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911821"/>
      </p:ext>
    </p:extLst>
  </p:cSld>
  <p:clrMapOvr>
    <a:masterClrMapping/>
  </p:clrMapOvr>
  <mc:AlternateContent xmlns:mc="http://schemas.openxmlformats.org/markup-compatibility/2006" xmlns:p14="http://schemas.microsoft.com/office/powerpoint/2010/main">
    <mc:Choice Requires="p14">
      <p:transition spd="slow" p14:dur="2000" advTm="128253"/>
    </mc:Choice>
    <mc:Fallback xmlns="">
      <p:transition spd="slow" advTm="128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92162"/>
          </a:xfrm>
        </p:spPr>
        <p:txBody>
          <a:bodyPr>
            <a:noAutofit/>
          </a:bodyPr>
          <a:lstStyle/>
          <a:p>
            <a:r>
              <a:rPr lang="fa-IR" sz="3200" dirty="0">
                <a:solidFill>
                  <a:prstClr val="black"/>
                </a:solidFill>
                <a:latin typeface="Symbol"/>
                <a:ea typeface="Times New Roman"/>
              </a:rPr>
              <a:t>طبقه بندی فشار خون بر حسب میلیمتر جیوه</a:t>
            </a:r>
            <a:endParaRPr lang="en-US" sz="3200" dirty="0">
              <a:solidFill>
                <a:prstClr val="black"/>
              </a:solidFill>
              <a:latin typeface="Symbol"/>
              <a:ea typeface="Times New Roman"/>
            </a:endParaRPr>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212813" y="2667000"/>
            <a:ext cx="6718374" cy="302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353644"/>
      </p:ext>
    </p:extLst>
  </p:cSld>
  <p:clrMapOvr>
    <a:masterClrMapping/>
  </p:clrMapOvr>
  <mc:AlternateContent xmlns:mc="http://schemas.openxmlformats.org/markup-compatibility/2006" xmlns:p14="http://schemas.microsoft.com/office/powerpoint/2010/main">
    <mc:Choice Requires="p14">
      <p:transition spd="slow" p14:dur="2000" advTm="81230"/>
    </mc:Choice>
    <mc:Fallback xmlns="">
      <p:transition spd="slow" advTm="81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92162"/>
          </a:xfrm>
        </p:spPr>
        <p:txBody>
          <a:bodyPr>
            <a:normAutofit fontScale="90000"/>
          </a:bodyPr>
          <a:lstStyle/>
          <a:p>
            <a:r>
              <a:rPr lang="fa-IR" sz="3600" dirty="0">
                <a:solidFill>
                  <a:prstClr val="black"/>
                </a:solidFill>
              </a:rPr>
              <a:t>4) اندازه گیری </a:t>
            </a:r>
            <a:r>
              <a:rPr lang="fa-IR" sz="3600" dirty="0" smtClean="0">
                <a:solidFill>
                  <a:prstClr val="black"/>
                </a:solidFill>
              </a:rPr>
              <a:t>تنفس</a:t>
            </a:r>
            <a:r>
              <a:rPr lang="fa-IR" sz="3200" dirty="0" smtClean="0">
                <a:solidFill>
                  <a:prstClr val="black"/>
                </a:solidFill>
              </a:rPr>
              <a:t/>
            </a:r>
            <a:br>
              <a:rPr lang="fa-IR" sz="3200" dirty="0" smtClean="0">
                <a:solidFill>
                  <a:prstClr val="black"/>
                </a:solidFill>
              </a:rPr>
            </a:br>
            <a:r>
              <a:rPr lang="fa-IR" sz="3200" dirty="0" smtClean="0">
                <a:solidFill>
                  <a:prstClr val="black"/>
                </a:solidFill>
              </a:rPr>
              <a:t> </a:t>
            </a:r>
            <a:r>
              <a:rPr lang="en-US" sz="3100" b="0" dirty="0" smtClean="0">
                <a:solidFill>
                  <a:srgbClr val="FF0000"/>
                </a:solidFill>
              </a:rPr>
              <a:t>Respiration Rate</a:t>
            </a:r>
            <a:endParaRPr lang="en-US" dirty="0">
              <a:solidFill>
                <a:srgbClr val="FF0000"/>
              </a:solidFill>
            </a:endParaRPr>
          </a:p>
        </p:txBody>
      </p:sp>
      <p:sp>
        <p:nvSpPr>
          <p:cNvPr id="3" name="Content Placeholder 2"/>
          <p:cNvSpPr>
            <a:spLocks noGrp="1"/>
          </p:cNvSpPr>
          <p:nvPr>
            <p:ph idx="1"/>
          </p:nvPr>
        </p:nvSpPr>
        <p:spPr>
          <a:xfrm>
            <a:off x="457200" y="2209800"/>
            <a:ext cx="8229600" cy="2971800"/>
          </a:xfrm>
        </p:spPr>
        <p:txBody>
          <a:bodyPr>
            <a:normAutofit/>
          </a:bodyPr>
          <a:lstStyle/>
          <a:p>
            <a:pPr marL="0" lvl="0" indent="0" algn="just">
              <a:lnSpc>
                <a:spcPct val="150000"/>
              </a:lnSpc>
              <a:spcBef>
                <a:spcPts val="0"/>
              </a:spcBef>
              <a:buNone/>
            </a:pPr>
            <a:r>
              <a:rPr lang="fa-IR" dirty="0" smtClean="0">
                <a:solidFill>
                  <a:prstClr val="black"/>
                </a:solidFill>
                <a:latin typeface="Symbol"/>
                <a:ea typeface="Times New Roman"/>
              </a:rPr>
              <a:t>وارد </a:t>
            </a:r>
            <a:r>
              <a:rPr lang="fa-IR" dirty="0">
                <a:solidFill>
                  <a:prstClr val="black"/>
                </a:solidFill>
                <a:latin typeface="Symbol"/>
                <a:ea typeface="Times New Roman"/>
              </a:rPr>
              <a:t>کردن هوای تازه حاوی اکسیژن به ریه ها (دم) و خروج هوای حاوی دی اکسید کربن از ریه ها (بازدم) تنفس نام دارد. </a:t>
            </a:r>
            <a:endParaRPr lang="fa-IR" dirty="0" smtClean="0">
              <a:solidFill>
                <a:prstClr val="black"/>
              </a:solidFill>
              <a:latin typeface="Symbol"/>
              <a:ea typeface="Times New Roman"/>
            </a:endParaRPr>
          </a:p>
          <a:p>
            <a:pPr marL="0" lvl="0" indent="0">
              <a:lnSpc>
                <a:spcPct val="150000"/>
              </a:lnSpc>
              <a:spcBef>
                <a:spcPts val="0"/>
              </a:spcBef>
              <a:buNone/>
            </a:pPr>
            <a:endParaRPr lang="fa-IR" sz="1300" dirty="0" smtClean="0">
              <a:solidFill>
                <a:prstClr val="black"/>
              </a:solidFill>
              <a:latin typeface="Symbol"/>
              <a:ea typeface="Times New Roman"/>
              <a:cs typeface="Titr"/>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3886200"/>
            <a:ext cx="3657600" cy="2667000"/>
          </a:xfrm>
          <a:prstGeom prst="rect">
            <a:avLst/>
          </a:prstGeom>
        </p:spPr>
      </p:pic>
    </p:spTree>
    <p:extLst>
      <p:ext uri="{BB962C8B-B14F-4D97-AF65-F5344CB8AC3E}">
        <p14:creationId xmlns:p14="http://schemas.microsoft.com/office/powerpoint/2010/main" val="1044385851"/>
      </p:ext>
    </p:extLst>
  </p:cSld>
  <p:clrMapOvr>
    <a:masterClrMapping/>
  </p:clrMapOvr>
  <mc:AlternateContent xmlns:mc="http://schemas.openxmlformats.org/markup-compatibility/2006" xmlns:p14="http://schemas.microsoft.com/office/powerpoint/2010/main">
    <mc:Choice Requires="p14">
      <p:transition spd="slow" p14:dur="2000" advTm="33273"/>
    </mc:Choice>
    <mc:Fallback xmlns="">
      <p:transition spd="slow" advTm="33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81000"/>
            <a:ext cx="8229600" cy="1143000"/>
          </a:xfrm>
        </p:spPr>
        <p:txBody>
          <a:bodyPr>
            <a:normAutofit/>
          </a:bodyPr>
          <a:lstStyle/>
          <a:p>
            <a:pPr lvl="0">
              <a:spcBef>
                <a:spcPct val="20000"/>
              </a:spcBef>
            </a:pPr>
            <a:r>
              <a:rPr lang="fa-IR" sz="2800" dirty="0" smtClean="0"/>
              <a:t>4) اندازه گیری تنفس</a:t>
            </a:r>
            <a:br>
              <a:rPr lang="fa-IR" sz="2800" dirty="0" smtClean="0"/>
            </a:br>
            <a:r>
              <a:rPr lang="en-US" sz="2400" b="0" dirty="0" smtClean="0">
                <a:solidFill>
                  <a:srgbClr val="FF0000"/>
                </a:solidFill>
              </a:rPr>
              <a:t>Respiration Rate</a:t>
            </a:r>
            <a:endParaRPr lang="en-US" sz="2400" b="1" dirty="0">
              <a:solidFill>
                <a:srgbClr val="FF0000"/>
              </a:solidFill>
            </a:endParaRPr>
          </a:p>
        </p:txBody>
      </p:sp>
      <p:sp>
        <p:nvSpPr>
          <p:cNvPr id="8" name="Content Placeholder 7"/>
          <p:cNvSpPr>
            <a:spLocks noGrp="1"/>
          </p:cNvSpPr>
          <p:nvPr>
            <p:ph idx="1"/>
          </p:nvPr>
        </p:nvSpPr>
        <p:spPr>
          <a:xfrm>
            <a:off x="228600" y="1752600"/>
            <a:ext cx="8458200" cy="4572000"/>
          </a:xfrm>
        </p:spPr>
        <p:txBody>
          <a:bodyPr>
            <a:normAutofit fontScale="70000" lnSpcReduction="20000"/>
          </a:bodyPr>
          <a:lstStyle/>
          <a:p>
            <a:pPr marL="0" indent="0">
              <a:lnSpc>
                <a:spcPct val="150000"/>
              </a:lnSpc>
              <a:buNone/>
            </a:pPr>
            <a:r>
              <a:rPr lang="fa-IR" sz="3400" b="1" dirty="0" smtClean="0">
                <a:solidFill>
                  <a:srgbClr val="FF0000"/>
                </a:solidFill>
              </a:rPr>
              <a:t>تجهیزات: </a:t>
            </a:r>
            <a:r>
              <a:rPr lang="fa-IR" dirty="0" smtClean="0"/>
              <a:t>ساعت مچی ثانیه شمار</a:t>
            </a:r>
          </a:p>
          <a:p>
            <a:pPr marL="0" indent="0">
              <a:lnSpc>
                <a:spcPct val="150000"/>
              </a:lnSpc>
              <a:buNone/>
            </a:pPr>
            <a:r>
              <a:rPr lang="fa-IR" b="1" dirty="0" smtClean="0">
                <a:solidFill>
                  <a:srgbClr val="FF0000"/>
                </a:solidFill>
              </a:rPr>
              <a:t>روش کار: </a:t>
            </a:r>
          </a:p>
          <a:p>
            <a:pPr>
              <a:lnSpc>
                <a:spcPct val="150000"/>
              </a:lnSpc>
              <a:buFontTx/>
              <a:buChar char="-"/>
            </a:pPr>
            <a:r>
              <a:rPr lang="fa-IR" dirty="0" smtClean="0"/>
              <a:t>شمارش </a:t>
            </a:r>
            <a:r>
              <a:rPr lang="fa-IR" dirty="0"/>
              <a:t>بدون آگاهی بیمار</a:t>
            </a:r>
          </a:p>
          <a:p>
            <a:pPr>
              <a:lnSpc>
                <a:spcPct val="150000"/>
              </a:lnSpc>
              <a:buFontTx/>
              <a:buChar char="-"/>
            </a:pPr>
            <a:r>
              <a:rPr lang="fa-IR" dirty="0" smtClean="0"/>
              <a:t>قرار دادن دست بر روی شکم یا قفسه سینه بیمار یا مشاهده بالا و پایین رفتن قفسه سینه یا شکم . </a:t>
            </a:r>
          </a:p>
          <a:p>
            <a:pPr>
              <a:lnSpc>
                <a:spcPct val="150000"/>
              </a:lnSpc>
              <a:buFontTx/>
              <a:buChar char="-"/>
            </a:pPr>
            <a:r>
              <a:rPr lang="fa-IR" dirty="0" smtClean="0"/>
              <a:t>تعداد تنفس باید در یک دقیقه کامل شمارش شود. </a:t>
            </a:r>
          </a:p>
          <a:p>
            <a:pPr>
              <a:lnSpc>
                <a:spcPct val="150000"/>
              </a:lnSpc>
              <a:buFontTx/>
              <a:buChar char="-"/>
            </a:pPr>
            <a:r>
              <a:rPr lang="fa-IR" dirty="0" smtClean="0"/>
              <a:t>در صورت ریتم منظم تعداد تنفس  در 30 ثانیه شمارش شده  در2 ضرب می شود. </a:t>
            </a:r>
          </a:p>
          <a:p>
            <a:pPr>
              <a:lnSpc>
                <a:spcPct val="150000"/>
              </a:lnSpc>
              <a:buFontTx/>
              <a:buChar char="-"/>
            </a:pPr>
            <a:r>
              <a:rPr lang="fa-IR" dirty="0" smtClean="0"/>
              <a:t>محدوده طبیعی: در بالغین 12 تا20 بار در دقیقه-جوانان 16تا 26-کودکان20تا30-نوپا 25تا35- شیرخوار 25تا50 -نوزادان 20تا60</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39494171"/>
      </p:ext>
    </p:extLst>
  </p:cSld>
  <p:clrMapOvr>
    <a:masterClrMapping/>
  </p:clrMapOvr>
  <mc:AlternateContent xmlns:mc="http://schemas.openxmlformats.org/markup-compatibility/2006" xmlns:p14="http://schemas.microsoft.com/office/powerpoint/2010/main">
    <mc:Choice Requires="p14">
      <p:transition spd="slow" p14:dur="2000" advTm="115340"/>
    </mc:Choice>
    <mc:Fallback xmlns="">
      <p:transition spd="slow" advTm="115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281066" y="608320"/>
            <a:ext cx="4524725" cy="2590405"/>
          </a:xfr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371332"/>
            <a:ext cx="3652837" cy="282739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3886200"/>
            <a:ext cx="3495675" cy="2819400"/>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15988718"/>
      </p:ext>
    </p:extLst>
  </p:cSld>
  <p:clrMapOvr>
    <a:masterClrMapping/>
  </p:clrMapOvr>
  <mc:AlternateContent xmlns:mc="http://schemas.openxmlformats.org/markup-compatibility/2006" xmlns:p14="http://schemas.microsoft.com/office/powerpoint/2010/main">
    <mc:Choice Requires="p14">
      <p:transition spd="slow" p14:dur="2000" advTm="53205"/>
    </mc:Choice>
    <mc:Fallback xmlns="">
      <p:transition spd="slow" advTm="53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fa-IR" sz="2800" dirty="0">
                <a:solidFill>
                  <a:prstClr val="black"/>
                </a:solidFill>
              </a:rPr>
              <a:t>4) اندازه گیری </a:t>
            </a:r>
            <a:r>
              <a:rPr lang="fa-IR" sz="2800" dirty="0" smtClean="0">
                <a:solidFill>
                  <a:prstClr val="black"/>
                </a:solidFill>
              </a:rPr>
              <a:t>تنفس</a:t>
            </a:r>
            <a:br>
              <a:rPr lang="fa-IR" sz="2800" dirty="0" smtClean="0">
                <a:solidFill>
                  <a:prstClr val="black"/>
                </a:solidFill>
              </a:rPr>
            </a:br>
            <a:r>
              <a:rPr lang="fa-IR" sz="2800" dirty="0" smtClean="0">
                <a:solidFill>
                  <a:prstClr val="black"/>
                </a:solidFill>
              </a:rPr>
              <a:t> </a:t>
            </a:r>
            <a:r>
              <a:rPr lang="en-US" sz="2400" b="0" dirty="0" smtClean="0">
                <a:solidFill>
                  <a:srgbClr val="FF0000"/>
                </a:solidFill>
              </a:rPr>
              <a:t>Respiration Rate</a:t>
            </a:r>
            <a:r>
              <a:rPr lang="fa-IR" sz="2400" b="0" dirty="0" smtClean="0">
                <a:solidFill>
                  <a:srgbClr val="FF0000"/>
                </a:solidFill>
              </a:rPr>
              <a:t> </a:t>
            </a:r>
            <a:endParaRPr lang="en-US" sz="4000" b="1" dirty="0">
              <a:solidFill>
                <a:srgbClr val="FF0000"/>
              </a:solidFill>
            </a:endParaRPr>
          </a:p>
        </p:txBody>
      </p:sp>
      <p:sp>
        <p:nvSpPr>
          <p:cNvPr id="8" name="Content Placeholder 7"/>
          <p:cNvSpPr>
            <a:spLocks noGrp="1"/>
          </p:cNvSpPr>
          <p:nvPr>
            <p:ph idx="1"/>
          </p:nvPr>
        </p:nvSpPr>
        <p:spPr>
          <a:xfrm>
            <a:off x="304800" y="1600200"/>
            <a:ext cx="8382000" cy="5029200"/>
          </a:xfrm>
        </p:spPr>
        <p:txBody>
          <a:bodyPr>
            <a:normAutofit/>
          </a:bodyPr>
          <a:lstStyle/>
          <a:p>
            <a:pPr marL="0" indent="0">
              <a:buNone/>
            </a:pPr>
            <a:r>
              <a:rPr lang="fa-IR" sz="2800" b="1" dirty="0" smtClean="0"/>
              <a:t>انواع تنفس</a:t>
            </a:r>
          </a:p>
          <a:p>
            <a:pPr marL="0" indent="0">
              <a:buNone/>
            </a:pPr>
            <a:r>
              <a:rPr lang="fa-IR" sz="2800" dirty="0" smtClean="0">
                <a:solidFill>
                  <a:srgbClr val="FF0000"/>
                </a:solidFill>
              </a:rPr>
              <a:t>تنفس عادی: </a:t>
            </a:r>
            <a:r>
              <a:rPr lang="fa-IR" sz="2400" dirty="0" smtClean="0"/>
              <a:t>حرکت عادی و معتدل قفسه سینه، بی صدا، سرعت عادی، دم و بازدم عمق یکسان، عدم استفاده از عضلات فرعی قفسه سینه گردن و یا شکم</a:t>
            </a:r>
          </a:p>
          <a:p>
            <a:pPr marL="0" indent="0">
              <a:buNone/>
            </a:pPr>
            <a:r>
              <a:rPr lang="fa-IR" sz="2800" dirty="0">
                <a:solidFill>
                  <a:srgbClr val="FF0000"/>
                </a:solidFill>
              </a:rPr>
              <a:t>تنفس سطحی</a:t>
            </a:r>
            <a:r>
              <a:rPr lang="fa-IR" dirty="0" smtClean="0">
                <a:solidFill>
                  <a:srgbClr val="FF0000"/>
                </a:solidFill>
              </a:rPr>
              <a:t>: </a:t>
            </a:r>
            <a:r>
              <a:rPr lang="fa-IR" sz="2400" dirty="0" smtClean="0"/>
              <a:t>اتساع مختصر قفسه سینه یا دیواره شکم در زمان دم</a:t>
            </a:r>
          </a:p>
          <a:p>
            <a:pPr marL="0" indent="0">
              <a:buNone/>
            </a:pPr>
            <a:r>
              <a:rPr lang="fa-IR" sz="2800" dirty="0">
                <a:solidFill>
                  <a:srgbClr val="FF0000"/>
                </a:solidFill>
              </a:rPr>
              <a:t>تنفس مشکل یا همراه با </a:t>
            </a:r>
            <a:r>
              <a:rPr lang="fa-IR" sz="2800" dirty="0" smtClean="0">
                <a:solidFill>
                  <a:srgbClr val="FF0000"/>
                </a:solidFill>
              </a:rPr>
              <a:t>تقلا</a:t>
            </a:r>
            <a:r>
              <a:rPr lang="fa-IR" dirty="0" smtClean="0">
                <a:solidFill>
                  <a:srgbClr val="FF0000"/>
                </a:solidFill>
              </a:rPr>
              <a:t>: </a:t>
            </a:r>
            <a:r>
              <a:rPr lang="fa-IR" sz="2400" dirty="0" smtClean="0"/>
              <a:t>بیمار برای تنفس به سختی تلاش می کند، تولید صداهای غیر عادی  مثل خر خر کردن، استریدور( یک صدای با طنین بالا)، استفاده از عضلات فرعی گردن، قفسه سینه یا شکم، حرکت واضح پره های بینی، و گاهی اوقات نفس نفس زدن</a:t>
            </a:r>
          </a:p>
          <a:p>
            <a:pPr marL="0" indent="0">
              <a:buNone/>
            </a:pPr>
            <a:r>
              <a:rPr lang="fa-IR" sz="2800" dirty="0">
                <a:solidFill>
                  <a:srgbClr val="FF0000"/>
                </a:solidFill>
              </a:rPr>
              <a:t>تنفس  صدادار</a:t>
            </a:r>
            <a:r>
              <a:rPr lang="fa-IR" sz="2400" dirty="0" smtClean="0">
                <a:solidFill>
                  <a:srgbClr val="FF0000"/>
                </a:solidFill>
              </a:rPr>
              <a:t>: </a:t>
            </a:r>
            <a:r>
              <a:rPr lang="fa-IR" sz="2400" dirty="0" smtClean="0"/>
              <a:t>شامل خر خر کردن، خس خس کردن، قل قل کردن صدایی شبیه قار قار کردن (صدای خشن و پر طنین) واستریدور( یک صدا با طنین بالا)</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30177080"/>
      </p:ext>
    </p:extLst>
  </p:cSld>
  <p:clrMapOvr>
    <a:masterClrMapping/>
  </p:clrMapOvr>
  <mc:AlternateContent xmlns:mc="http://schemas.openxmlformats.org/markup-compatibility/2006" xmlns:p14="http://schemas.microsoft.com/office/powerpoint/2010/main">
    <mc:Choice Requires="p14">
      <p:transition spd="slow" p14:dur="2000" advTm="112448"/>
    </mc:Choice>
    <mc:Fallback xmlns="">
      <p:transition spd="slow" advTm="112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rtl="1"/>
            <a:r>
              <a:rPr lang="fa-IR" b="1" dirty="0" smtClean="0">
                <a:cs typeface="B Yagut" panose="00000400000000000000" pitchFamily="2" charset="-78"/>
              </a:rPr>
              <a:t>خلاصه مطالب و نتیجه گیری</a:t>
            </a:r>
            <a:endParaRPr lang="en-US" b="1" dirty="0">
              <a:cs typeface="B Yagut" panose="00000400000000000000" pitchFamily="2" charset="-78"/>
            </a:endParaRPr>
          </a:p>
        </p:txBody>
      </p:sp>
      <p:sp>
        <p:nvSpPr>
          <p:cNvPr id="8" name="Content Placeholder 7"/>
          <p:cNvSpPr>
            <a:spLocks noGrp="1"/>
          </p:cNvSpPr>
          <p:nvPr>
            <p:ph idx="1"/>
          </p:nvPr>
        </p:nvSpPr>
        <p:spPr/>
        <p:txBody>
          <a:bodyPr>
            <a:normAutofit fontScale="85000" lnSpcReduction="10000"/>
          </a:bodyPr>
          <a:lstStyle/>
          <a:p>
            <a:pPr marL="0" indent="0" algn="just">
              <a:lnSpc>
                <a:spcPct val="160000"/>
              </a:lnSpc>
              <a:buNone/>
            </a:pPr>
            <a:r>
              <a:rPr lang="fa-IR" dirty="0" smtClean="0"/>
              <a:t>این </a:t>
            </a:r>
            <a:r>
              <a:rPr lang="fa-IR" dirty="0"/>
              <a:t>درس به شما کمک می کند </a:t>
            </a:r>
            <a:r>
              <a:rPr lang="fa-IR" dirty="0" smtClean="0"/>
              <a:t>بتوانید، علائم حیاتی بیمار را که یکی از مراحل معاینه بالینی است، اندازه گیری کنید و با توجه به تغیرات ایجاد شده در وضعیت طبیعی هر کدام از علائم، در جهت رفع مشکل ایجاد شده، البته با توجه به نتایج سایر بررسی ها و معاینات سیستم های بدن که در قسمت های بعد خواهیم گفت، همچنین نتایج شر حال  اخذ شده، در مورد نحوه درمان و کمک به بیمار اقدام نمایید. </a:t>
            </a:r>
            <a:endParaRPr lang="en-US" dirty="0">
              <a:cs typeface="B Yagut"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06318589"/>
      </p:ext>
    </p:extLst>
  </p:cSld>
  <p:clrMapOvr>
    <a:masterClrMapping/>
  </p:clrMapOvr>
  <mc:AlternateContent xmlns:mc="http://schemas.openxmlformats.org/markup-compatibility/2006" xmlns:p14="http://schemas.microsoft.com/office/powerpoint/2010/main">
    <mc:Choice Requires="p14">
      <p:transition spd="slow" p14:dur="2000" advTm="49244"/>
    </mc:Choice>
    <mc:Fallback xmlns="">
      <p:transition spd="slow" advTm="49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rtl="1"/>
            <a:r>
              <a:rPr lang="fa-IR" b="1" dirty="0" smtClean="0">
                <a:cs typeface="B Yagut" panose="00000400000000000000" pitchFamily="2" charset="-78"/>
              </a:rPr>
              <a:t>پرسش و تمرین</a:t>
            </a:r>
            <a:endParaRPr lang="en-US" b="1" dirty="0">
              <a:cs typeface="B Yagut" panose="00000400000000000000" pitchFamily="2" charset="-78"/>
            </a:endParaRPr>
          </a:p>
        </p:txBody>
      </p:sp>
      <p:sp>
        <p:nvSpPr>
          <p:cNvPr id="8" name="Content Placeholder 7"/>
          <p:cNvSpPr>
            <a:spLocks noGrp="1"/>
          </p:cNvSpPr>
          <p:nvPr>
            <p:ph idx="1"/>
          </p:nvPr>
        </p:nvSpPr>
        <p:spPr/>
        <p:txBody>
          <a:bodyPr>
            <a:normAutofit/>
          </a:bodyPr>
          <a:lstStyle/>
          <a:p>
            <a:pPr marL="0" indent="0">
              <a:buNone/>
            </a:pPr>
            <a:r>
              <a:rPr lang="fa-IR" sz="2800" dirty="0" smtClean="0">
                <a:solidFill>
                  <a:srgbClr val="002060"/>
                </a:solidFill>
              </a:rPr>
              <a:t>1- روش اندازه گیری درجه حرارات را توضیح دهید .</a:t>
            </a:r>
          </a:p>
          <a:p>
            <a:pPr marL="0" indent="0">
              <a:buNone/>
            </a:pPr>
            <a:r>
              <a:rPr lang="fa-IR" sz="2800" dirty="0" smtClean="0">
                <a:solidFill>
                  <a:srgbClr val="002060"/>
                </a:solidFill>
              </a:rPr>
              <a:t>2- اندازه های طبیعی درجه حرارت را بیان کنید؟</a:t>
            </a:r>
            <a:endParaRPr lang="en-US" sz="2800" dirty="0">
              <a:solidFill>
                <a:srgbClr val="002060"/>
              </a:solidFill>
            </a:endParaRPr>
          </a:p>
          <a:p>
            <a:pPr marL="0" indent="0">
              <a:buNone/>
            </a:pPr>
            <a:r>
              <a:rPr lang="fa-IR" sz="2800" dirty="0" smtClean="0">
                <a:solidFill>
                  <a:srgbClr val="002060"/>
                </a:solidFill>
              </a:rPr>
              <a:t>3- </a:t>
            </a:r>
            <a:r>
              <a:rPr lang="fa-IR" sz="2800" dirty="0">
                <a:solidFill>
                  <a:srgbClr val="002060"/>
                </a:solidFill>
              </a:rPr>
              <a:t>روش اندازه گیری </a:t>
            </a:r>
            <a:r>
              <a:rPr lang="fa-IR" sz="2800" dirty="0" smtClean="0">
                <a:solidFill>
                  <a:srgbClr val="002060"/>
                </a:solidFill>
              </a:rPr>
              <a:t>تعداد تنفس را </a:t>
            </a:r>
            <a:r>
              <a:rPr lang="fa-IR" sz="2800" dirty="0">
                <a:solidFill>
                  <a:srgbClr val="002060"/>
                </a:solidFill>
              </a:rPr>
              <a:t>توضیح دهید .</a:t>
            </a:r>
          </a:p>
          <a:p>
            <a:pPr marL="0" indent="0">
              <a:buNone/>
            </a:pPr>
            <a:r>
              <a:rPr lang="fa-IR" sz="2800" dirty="0" smtClean="0">
                <a:solidFill>
                  <a:srgbClr val="002060"/>
                </a:solidFill>
              </a:rPr>
              <a:t>4- </a:t>
            </a:r>
            <a:r>
              <a:rPr lang="fa-IR" sz="2800" dirty="0">
                <a:solidFill>
                  <a:srgbClr val="002060"/>
                </a:solidFill>
              </a:rPr>
              <a:t>اندازه های طبیعی </a:t>
            </a:r>
            <a:r>
              <a:rPr lang="fa-IR" sz="2800" dirty="0" smtClean="0">
                <a:solidFill>
                  <a:srgbClr val="002060"/>
                </a:solidFill>
              </a:rPr>
              <a:t>تعداد تنفس را بیان </a:t>
            </a:r>
            <a:r>
              <a:rPr lang="fa-IR" sz="2800" dirty="0">
                <a:solidFill>
                  <a:srgbClr val="002060"/>
                </a:solidFill>
              </a:rPr>
              <a:t>کنید؟</a:t>
            </a:r>
            <a:endParaRPr lang="en-US" sz="2800" dirty="0">
              <a:solidFill>
                <a:srgbClr val="002060"/>
              </a:solidFill>
            </a:endParaRPr>
          </a:p>
          <a:p>
            <a:pPr marL="0" indent="0">
              <a:buNone/>
            </a:pPr>
            <a:r>
              <a:rPr lang="fa-IR" sz="2800" dirty="0" smtClean="0">
                <a:solidFill>
                  <a:srgbClr val="002060"/>
                </a:solidFill>
              </a:rPr>
              <a:t>5- </a:t>
            </a:r>
            <a:r>
              <a:rPr lang="fa-IR" sz="2800" dirty="0">
                <a:solidFill>
                  <a:srgbClr val="002060"/>
                </a:solidFill>
              </a:rPr>
              <a:t>روش اندازه گیری </a:t>
            </a:r>
            <a:r>
              <a:rPr lang="fa-IR" sz="2800" dirty="0" smtClean="0">
                <a:solidFill>
                  <a:srgbClr val="002060"/>
                </a:solidFill>
              </a:rPr>
              <a:t>نبض یا ضربان قلب را </a:t>
            </a:r>
            <a:r>
              <a:rPr lang="fa-IR" sz="2800" dirty="0">
                <a:solidFill>
                  <a:srgbClr val="002060"/>
                </a:solidFill>
              </a:rPr>
              <a:t>توضیح دهید </a:t>
            </a:r>
          </a:p>
          <a:p>
            <a:pPr marL="0" indent="0">
              <a:buNone/>
            </a:pPr>
            <a:r>
              <a:rPr lang="fa-IR" sz="2800" dirty="0" smtClean="0">
                <a:solidFill>
                  <a:srgbClr val="002060"/>
                </a:solidFill>
              </a:rPr>
              <a:t>6- </a:t>
            </a:r>
            <a:r>
              <a:rPr lang="fa-IR" sz="2800" dirty="0">
                <a:solidFill>
                  <a:srgbClr val="002060"/>
                </a:solidFill>
              </a:rPr>
              <a:t>اندازه های طبیعی تعداد </a:t>
            </a:r>
            <a:r>
              <a:rPr lang="fa-IR" sz="2800" dirty="0" smtClean="0">
                <a:solidFill>
                  <a:srgbClr val="002060"/>
                </a:solidFill>
              </a:rPr>
              <a:t>نبض </a:t>
            </a:r>
            <a:r>
              <a:rPr lang="fa-IR" sz="2800" dirty="0">
                <a:solidFill>
                  <a:srgbClr val="002060"/>
                </a:solidFill>
              </a:rPr>
              <a:t>را بیان کنید؟</a:t>
            </a:r>
            <a:endParaRPr lang="en-US" sz="2800" dirty="0">
              <a:solidFill>
                <a:srgbClr val="002060"/>
              </a:solidFill>
            </a:endParaRPr>
          </a:p>
          <a:p>
            <a:pPr marL="0" indent="0">
              <a:buNone/>
            </a:pPr>
            <a:r>
              <a:rPr lang="fa-IR" sz="2800" dirty="0" smtClean="0">
                <a:solidFill>
                  <a:srgbClr val="002060"/>
                </a:solidFill>
              </a:rPr>
              <a:t>7- </a:t>
            </a:r>
            <a:r>
              <a:rPr lang="fa-IR" sz="2800" dirty="0">
                <a:solidFill>
                  <a:srgbClr val="002060"/>
                </a:solidFill>
              </a:rPr>
              <a:t>روش اندازه گیری </a:t>
            </a:r>
            <a:r>
              <a:rPr lang="fa-IR" sz="2800" dirty="0" smtClean="0">
                <a:solidFill>
                  <a:srgbClr val="002060"/>
                </a:solidFill>
              </a:rPr>
              <a:t>فشار خون را </a:t>
            </a:r>
            <a:r>
              <a:rPr lang="fa-IR" sz="2800" dirty="0">
                <a:solidFill>
                  <a:srgbClr val="002060"/>
                </a:solidFill>
              </a:rPr>
              <a:t>توضیح دهید </a:t>
            </a:r>
          </a:p>
          <a:p>
            <a:pPr marL="0" indent="0">
              <a:buNone/>
            </a:pPr>
            <a:r>
              <a:rPr lang="fa-IR" sz="2800" dirty="0" smtClean="0">
                <a:solidFill>
                  <a:srgbClr val="002060"/>
                </a:solidFill>
              </a:rPr>
              <a:t>8- </a:t>
            </a:r>
            <a:r>
              <a:rPr lang="fa-IR" sz="2800" dirty="0">
                <a:solidFill>
                  <a:srgbClr val="002060"/>
                </a:solidFill>
              </a:rPr>
              <a:t>اندازه های </a:t>
            </a:r>
            <a:r>
              <a:rPr lang="fa-IR" sz="2800" dirty="0" smtClean="0">
                <a:solidFill>
                  <a:srgbClr val="002060"/>
                </a:solidFill>
              </a:rPr>
              <a:t>طبیعی و غیر طبیعی فشارخون را </a:t>
            </a:r>
            <a:r>
              <a:rPr lang="fa-IR" sz="2800" dirty="0">
                <a:solidFill>
                  <a:srgbClr val="002060"/>
                </a:solidFill>
              </a:rPr>
              <a:t>بیان کنید؟</a:t>
            </a:r>
            <a:endParaRPr lang="en-US" sz="2800" dirty="0">
              <a:solidFill>
                <a:srgbClr val="002060"/>
              </a:solidFill>
            </a:endParaRPr>
          </a:p>
          <a:p>
            <a:pPr algn="r" rtl="1"/>
            <a:endParaRPr lang="en-US" dirty="0">
              <a:cs typeface="B Yagut"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62173894"/>
      </p:ext>
    </p:extLst>
  </p:cSld>
  <p:clrMapOvr>
    <a:masterClrMapping/>
  </p:clrMapOvr>
  <mc:AlternateContent xmlns:mc="http://schemas.openxmlformats.org/markup-compatibility/2006" xmlns:p14="http://schemas.microsoft.com/office/powerpoint/2010/main">
    <mc:Choice Requires="p14">
      <p:transition spd="slow" p14:dur="2000" advTm="33391"/>
    </mc:Choice>
    <mc:Fallback xmlns="">
      <p:transition spd="slow" advTm="33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19100" y="228600"/>
            <a:ext cx="8229600" cy="762000"/>
          </a:xfrm>
        </p:spPr>
        <p:txBody>
          <a:bodyPr>
            <a:normAutofit/>
          </a:bodyPr>
          <a:lstStyle/>
          <a:p>
            <a:pPr rtl="1"/>
            <a:r>
              <a:rPr lang="fa-IR" b="1" dirty="0" smtClean="0">
                <a:cs typeface="B Yagut" panose="00000400000000000000" pitchFamily="2" charset="-78"/>
              </a:rPr>
              <a:t>فهرست منابع</a:t>
            </a:r>
            <a:endParaRPr lang="en-US" b="1" dirty="0">
              <a:cs typeface="B Yagut" panose="00000400000000000000" pitchFamily="2" charset="-78"/>
            </a:endParaRPr>
          </a:p>
        </p:txBody>
      </p:sp>
      <p:sp>
        <p:nvSpPr>
          <p:cNvPr id="8" name="Content Placeholder 7"/>
          <p:cNvSpPr>
            <a:spLocks noGrp="1"/>
          </p:cNvSpPr>
          <p:nvPr>
            <p:ph idx="1"/>
          </p:nvPr>
        </p:nvSpPr>
        <p:spPr>
          <a:xfrm>
            <a:off x="152400" y="1524000"/>
            <a:ext cx="8763000" cy="5029200"/>
          </a:xfrm>
        </p:spPr>
        <p:txBody>
          <a:bodyPr>
            <a:noAutofit/>
          </a:bodyPr>
          <a:lstStyle/>
          <a:p>
            <a:pPr marL="742950" indent="-742950">
              <a:lnSpc>
                <a:spcPct val="115000"/>
              </a:lnSpc>
              <a:spcBef>
                <a:spcPts val="0"/>
              </a:spcBef>
              <a:spcAft>
                <a:spcPts val="1000"/>
              </a:spcAft>
              <a:buFont typeface="+mj-lt"/>
              <a:buAutoNum type="arabicPeriod"/>
            </a:pPr>
            <a:r>
              <a:rPr lang="fa-IR" sz="2000" dirty="0" smtClean="0">
                <a:latin typeface="Arial"/>
                <a:ea typeface="Times New Roman"/>
              </a:rPr>
              <a:t>باربارابیتز/معاینات بالینی و روش گرفتن شرح حال(2017).ترجمه دکتر محمد مهدی غیرتیان .دکتر محمد جواد قنبری.دکتر علی اسدالهی امین.دکتر شبنم محمدی.دکتر سرور صائبی</a:t>
            </a:r>
            <a:endParaRPr lang="en-US" sz="2000" dirty="0" smtClean="0">
              <a:latin typeface="Franklin Gothic Medium"/>
              <a:ea typeface="Times New Roman"/>
            </a:endParaRPr>
          </a:p>
          <a:p>
            <a:pPr marL="514350" lvl="0" indent="-514350">
              <a:lnSpc>
                <a:spcPct val="105000"/>
              </a:lnSpc>
              <a:spcBef>
                <a:spcPts val="0"/>
              </a:spcBef>
              <a:spcAft>
                <a:spcPts val="1000"/>
              </a:spcAft>
              <a:buFont typeface="+mj-lt"/>
              <a:buAutoNum type="arabicPeriod"/>
            </a:pPr>
            <a:r>
              <a:rPr lang="fa-IR" sz="2000" dirty="0">
                <a:solidFill>
                  <a:prstClr val="black"/>
                </a:solidFill>
                <a:latin typeface="Franklin Gothic Medium"/>
                <a:ea typeface="Times New Roman"/>
              </a:rPr>
              <a:t>باربارا بیتز /</a:t>
            </a:r>
            <a:r>
              <a:rPr lang="fa-IR" sz="2000" dirty="0" smtClean="0">
                <a:latin typeface="Franklin Gothic Medium"/>
                <a:ea typeface="Times New Roman"/>
              </a:rPr>
              <a:t>لین بیکلی .روبرت هوکلمن / راهنمای </a:t>
            </a:r>
            <a:r>
              <a:rPr lang="fa-IR" sz="2000" dirty="0">
                <a:latin typeface="Franklin Gothic Medium"/>
                <a:ea typeface="Times New Roman"/>
              </a:rPr>
              <a:t>جیبی </a:t>
            </a:r>
            <a:r>
              <a:rPr lang="fa-IR" sz="2000" dirty="0" smtClean="0">
                <a:latin typeface="Franklin Gothic Medium"/>
                <a:ea typeface="Times New Roman"/>
              </a:rPr>
              <a:t>معاینه فیزیکی و گرفتن شرح حال بالینی. (</a:t>
            </a:r>
            <a:r>
              <a:rPr lang="fa-IR" sz="2000" dirty="0">
                <a:latin typeface="Franklin Gothic Medium"/>
                <a:ea typeface="Times New Roman"/>
              </a:rPr>
              <a:t>2007  </a:t>
            </a:r>
            <a:r>
              <a:rPr lang="fa-IR" sz="2000" dirty="0" smtClean="0">
                <a:latin typeface="Franklin Gothic Medium"/>
                <a:ea typeface="Times New Roman"/>
              </a:rPr>
              <a:t>). ترجمه دکتر محسن ارجمند </a:t>
            </a:r>
            <a:r>
              <a:rPr lang="en-US" sz="2000" dirty="0" smtClean="0">
                <a:latin typeface="Franklin Gothic Medium"/>
                <a:ea typeface="Times New Roman"/>
              </a:rPr>
              <a:t>.</a:t>
            </a:r>
            <a:r>
              <a:rPr lang="fa-IR" sz="2000" dirty="0" smtClean="0">
                <a:latin typeface="Franklin Gothic Medium"/>
                <a:ea typeface="Times New Roman"/>
              </a:rPr>
              <a:t>دکتر آرزو مفخمی</a:t>
            </a:r>
            <a:r>
              <a:rPr lang="fa-IR" sz="2000" b="1" i="1" dirty="0" smtClean="0">
                <a:latin typeface="Franklin Gothic Medium"/>
                <a:ea typeface="Times New Roman"/>
              </a:rPr>
              <a:t> </a:t>
            </a:r>
            <a:endParaRPr lang="en-US" sz="2000" dirty="0">
              <a:latin typeface="Franklin Gothic Medium"/>
              <a:ea typeface="Times New Roman"/>
            </a:endParaRPr>
          </a:p>
          <a:p>
            <a:pPr marL="514350" lvl="0" indent="-514350">
              <a:lnSpc>
                <a:spcPct val="105000"/>
              </a:lnSpc>
              <a:spcBef>
                <a:spcPts val="0"/>
              </a:spcBef>
              <a:spcAft>
                <a:spcPts val="1000"/>
              </a:spcAft>
              <a:buFont typeface="+mj-lt"/>
              <a:buAutoNum type="arabicPeriod"/>
            </a:pPr>
            <a:r>
              <a:rPr lang="fa-IR" sz="2000" dirty="0" smtClean="0">
                <a:latin typeface="Franklin Gothic Medium"/>
                <a:ea typeface="Times New Roman"/>
              </a:rPr>
              <a:t>کتاب </a:t>
            </a:r>
            <a:r>
              <a:rPr lang="fa-IR" sz="2000" dirty="0">
                <a:latin typeface="Franklin Gothic Medium"/>
                <a:ea typeface="Times New Roman"/>
              </a:rPr>
              <a:t>تشخیص بالینی </a:t>
            </a:r>
            <a:r>
              <a:rPr lang="fa-IR" sz="2000" dirty="0" smtClean="0">
                <a:latin typeface="Franklin Gothic Medium"/>
                <a:ea typeface="Times New Roman"/>
              </a:rPr>
              <a:t>سوارتز/ شرح </a:t>
            </a:r>
            <a:r>
              <a:rPr lang="fa-IR" sz="2000" dirty="0">
                <a:latin typeface="Franklin Gothic Medium"/>
                <a:ea typeface="Times New Roman"/>
              </a:rPr>
              <a:t>حال و معاینه فیزیکی ترجمه دکتر بهداد نوابی ،دکتر مبین گنجی و اشرف صالح فرد. </a:t>
            </a:r>
            <a:r>
              <a:rPr lang="fa-IR" sz="2000" dirty="0" smtClean="0">
                <a:latin typeface="Franklin Gothic Medium"/>
                <a:ea typeface="Times New Roman"/>
              </a:rPr>
              <a:t>2006</a:t>
            </a:r>
            <a:endParaRPr lang="en-US" sz="2000" dirty="0" smtClean="0">
              <a:latin typeface="Franklin Gothic Medium"/>
              <a:ea typeface="Times New Roman"/>
            </a:endParaRPr>
          </a:p>
          <a:p>
            <a:pPr marL="514350" lvl="0" indent="-514350">
              <a:lnSpc>
                <a:spcPct val="105000"/>
              </a:lnSpc>
              <a:spcBef>
                <a:spcPts val="0"/>
              </a:spcBef>
              <a:spcAft>
                <a:spcPts val="1000"/>
              </a:spcAft>
              <a:buFont typeface="+mj-lt"/>
              <a:buAutoNum type="arabicPeriod"/>
            </a:pPr>
            <a:r>
              <a:rPr lang="fa-IR" sz="2000" dirty="0" smtClean="0">
                <a:latin typeface="Franklin Gothic Medium"/>
                <a:ea typeface="Times New Roman"/>
              </a:rPr>
              <a:t>آناهیتا تکبیری بروجنی.سید مسلم مهدوی شهری/راهنمای جامع بررسی علائم حیاتی/چاپ اول 1398</a:t>
            </a:r>
          </a:p>
          <a:p>
            <a:pPr marL="514350" lvl="0" indent="-514350">
              <a:lnSpc>
                <a:spcPct val="105000"/>
              </a:lnSpc>
              <a:spcBef>
                <a:spcPts val="0"/>
              </a:spcBef>
              <a:spcAft>
                <a:spcPts val="1000"/>
              </a:spcAft>
              <a:buFont typeface="+mj-lt"/>
              <a:buAutoNum type="arabicPeriod"/>
            </a:pPr>
            <a:r>
              <a:rPr lang="fa-IR" sz="2000" dirty="0" smtClean="0">
                <a:latin typeface="Franklin Gothic Medium"/>
                <a:ea typeface="Times New Roman"/>
              </a:rPr>
              <a:t>زهرا هدایت . مینا فروردین .سیده معصومه </a:t>
            </a:r>
            <a:r>
              <a:rPr lang="fa-IR" sz="2000" dirty="0" smtClean="0">
                <a:latin typeface="Franklin Gothic Medium"/>
                <a:ea typeface="Times New Roman"/>
              </a:rPr>
              <a:t>کاظمی/ </a:t>
            </a:r>
            <a:r>
              <a:rPr lang="fa-IR" sz="2000" dirty="0" smtClean="0">
                <a:latin typeface="Franklin Gothic Medium"/>
                <a:ea typeface="Times New Roman"/>
              </a:rPr>
              <a:t>بسته آموزشی پرستاری از بیمار ویژه بهورزان</a:t>
            </a:r>
            <a:endParaRPr lang="en-US" sz="2000" dirty="0">
              <a:latin typeface="Franklin Gothic Medium"/>
              <a:ea typeface="Times New Roman"/>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3015432"/>
      </p:ext>
    </p:extLst>
  </p:cSld>
  <p:clrMapOvr>
    <a:masterClrMapping/>
  </p:clrMapOvr>
  <mc:AlternateContent xmlns:mc="http://schemas.openxmlformats.org/markup-compatibility/2006" xmlns:p14="http://schemas.microsoft.com/office/powerpoint/2010/main">
    <mc:Choice Requires="p14">
      <p:transition spd="slow" p14:dur="2000" advTm="14260"/>
    </mc:Choice>
    <mc:Fallback xmlns="">
      <p:transition spd="slow" advTm="14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09600" y="1447800"/>
            <a:ext cx="7772400" cy="1470025"/>
          </a:xfrm>
        </p:spPr>
        <p:txBody>
          <a:bodyPr>
            <a:normAutofit fontScale="90000"/>
          </a:bodyPr>
          <a:lstStyle/>
          <a:p>
            <a:pPr rtl="1"/>
            <a:r>
              <a:rPr lang="fa-IR" b="1" dirty="0" smtClean="0">
                <a:cs typeface="B Yagut" panose="00000400000000000000" pitchFamily="2" charset="-78"/>
              </a:rPr>
              <a:t> </a:t>
            </a:r>
            <a:r>
              <a:rPr lang="fa-IR" sz="4000" b="1" dirty="0" smtClean="0">
                <a:cs typeface="B Yagut" panose="00000400000000000000" pitchFamily="2" charset="-78"/>
              </a:rPr>
              <a:t>لطفاً نظرات و پیشنهادات خود پیرامون این بسته آموزشی را به آدرس زیر ارسال کنید</a:t>
            </a:r>
            <a:endParaRPr lang="en-US" sz="4000" b="1" dirty="0">
              <a:cs typeface="B Yagut" panose="00000400000000000000" pitchFamily="2" charset="-78"/>
            </a:endParaRPr>
          </a:p>
        </p:txBody>
      </p:sp>
      <p:sp>
        <p:nvSpPr>
          <p:cNvPr id="5" name="Subtitle 4"/>
          <p:cNvSpPr>
            <a:spLocks noGrp="1"/>
          </p:cNvSpPr>
          <p:nvPr>
            <p:ph type="subTitle" idx="1"/>
          </p:nvPr>
        </p:nvSpPr>
        <p:spPr>
          <a:xfrm>
            <a:off x="762000" y="3200400"/>
            <a:ext cx="7467600" cy="1752600"/>
          </a:xfrm>
        </p:spPr>
        <p:txBody>
          <a:bodyPr>
            <a:normAutofit/>
          </a:bodyPr>
          <a:lstStyle/>
          <a:p>
            <a:pPr rtl="1"/>
            <a:r>
              <a:rPr lang="fa-IR" dirty="0" smtClean="0">
                <a:solidFill>
                  <a:schemeClr val="tx1"/>
                </a:solidFill>
                <a:cs typeface="B Yagut" panose="00000400000000000000" pitchFamily="2" charset="-78"/>
              </a:rPr>
              <a:t> </a:t>
            </a:r>
            <a:r>
              <a:rPr lang="fa-IR" sz="2400" dirty="0" smtClean="0">
                <a:solidFill>
                  <a:schemeClr val="tx1"/>
                </a:solidFill>
              </a:rPr>
              <a:t>دانشگاه علوم پزشکی و خدمات بهداشتی درمانی </a:t>
            </a:r>
            <a:r>
              <a:rPr lang="fa-IR" sz="2400" dirty="0" smtClean="0"/>
              <a:t>شهید بهشتی</a:t>
            </a:r>
          </a:p>
          <a:p>
            <a:pPr rtl="1"/>
            <a:r>
              <a:rPr lang="fa-IR" sz="2400" dirty="0" smtClean="0">
                <a:solidFill>
                  <a:schemeClr val="tx1"/>
                </a:solidFill>
              </a:rPr>
              <a:t>با آرزوی توفیق روز افزون</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96267792"/>
      </p:ext>
    </p:extLst>
  </p:cSld>
  <p:clrMapOvr>
    <a:masterClrMapping/>
  </p:clrMapOvr>
  <mc:AlternateContent xmlns:mc="http://schemas.openxmlformats.org/markup-compatibility/2006" xmlns:p14="http://schemas.microsoft.com/office/powerpoint/2010/main">
    <mc:Choice Requires="p14">
      <p:transition spd="slow" p14:dur="2000" advTm="5213"/>
    </mc:Choice>
    <mc:Fallback xmlns="">
      <p:transition spd="slow" advTm="5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457200"/>
            <a:ext cx="8229600" cy="1143000"/>
          </a:xfrm>
        </p:spPr>
        <p:txBody>
          <a:bodyPr>
            <a:normAutofit/>
          </a:bodyPr>
          <a:lstStyle/>
          <a:p>
            <a:r>
              <a:rPr lang="fa-IR" sz="4000" dirty="0"/>
              <a:t>فهرست عناوین:</a:t>
            </a:r>
            <a:endParaRPr lang="en-US" sz="4000" b="1" dirty="0"/>
          </a:p>
        </p:txBody>
      </p:sp>
      <p:sp>
        <p:nvSpPr>
          <p:cNvPr id="8" name="Content Placeholder 7"/>
          <p:cNvSpPr>
            <a:spLocks noGrp="1"/>
          </p:cNvSpPr>
          <p:nvPr>
            <p:ph idx="1"/>
          </p:nvPr>
        </p:nvSpPr>
        <p:spPr>
          <a:xfrm>
            <a:off x="1905000" y="1676400"/>
            <a:ext cx="6150591" cy="4678362"/>
          </a:xfrm>
        </p:spPr>
        <p:txBody>
          <a:bodyPr>
            <a:normAutofit/>
          </a:bodyPr>
          <a:lstStyle/>
          <a:p>
            <a:pPr marL="0" indent="0">
              <a:buNone/>
            </a:pPr>
            <a:r>
              <a:rPr lang="fa-IR" dirty="0" smtClean="0"/>
              <a:t>1- مقدمه</a:t>
            </a:r>
          </a:p>
          <a:p>
            <a:pPr marL="0" indent="0">
              <a:buNone/>
            </a:pPr>
            <a:r>
              <a:rPr lang="fa-IR" dirty="0" smtClean="0"/>
              <a:t>2- درجه حرارت </a:t>
            </a:r>
            <a:r>
              <a:rPr lang="en-US" dirty="0" smtClean="0">
                <a:solidFill>
                  <a:srgbClr val="002060"/>
                </a:solidFill>
              </a:rPr>
              <a:t>Temperature-</a:t>
            </a:r>
            <a:endParaRPr lang="fa-IR" dirty="0" smtClean="0"/>
          </a:p>
          <a:p>
            <a:pPr marL="0" indent="0">
              <a:buNone/>
            </a:pPr>
            <a:r>
              <a:rPr lang="fa-IR" dirty="0" smtClean="0"/>
              <a:t>3- تنفس </a:t>
            </a:r>
            <a:r>
              <a:rPr lang="en-US" dirty="0">
                <a:solidFill>
                  <a:srgbClr val="002060"/>
                </a:solidFill>
              </a:rPr>
              <a:t>Respiratory rate-</a:t>
            </a:r>
            <a:r>
              <a:rPr lang="fa-IR" dirty="0">
                <a:solidFill>
                  <a:srgbClr val="002060"/>
                </a:solidFill>
              </a:rPr>
              <a:t> </a:t>
            </a:r>
            <a:endParaRPr lang="fa-IR" dirty="0" smtClean="0"/>
          </a:p>
          <a:p>
            <a:pPr marL="0" indent="0">
              <a:buNone/>
            </a:pPr>
            <a:r>
              <a:rPr lang="fa-IR" dirty="0" smtClean="0"/>
              <a:t>4- نبض </a:t>
            </a:r>
            <a:r>
              <a:rPr lang="en-US" dirty="0">
                <a:solidFill>
                  <a:srgbClr val="002060"/>
                </a:solidFill>
              </a:rPr>
              <a:t>Pulse rate-</a:t>
            </a:r>
            <a:endParaRPr lang="fa-IR" dirty="0" smtClean="0"/>
          </a:p>
          <a:p>
            <a:pPr marL="0" indent="0">
              <a:buNone/>
            </a:pPr>
            <a:r>
              <a:rPr lang="fa-IR" dirty="0" smtClean="0"/>
              <a:t>5- فشار خون </a:t>
            </a:r>
            <a:r>
              <a:rPr lang="en-US" dirty="0">
                <a:solidFill>
                  <a:srgbClr val="002060"/>
                </a:solidFill>
              </a:rPr>
              <a:t>Blood pressure-</a:t>
            </a:r>
            <a:endParaRPr lang="fa-IR" dirty="0" smtClean="0"/>
          </a:p>
          <a:p>
            <a:pPr marL="0" indent="0">
              <a:buNone/>
            </a:pPr>
            <a:r>
              <a:rPr lang="fa-IR" dirty="0" smtClean="0"/>
              <a:t>6- خلاصه ونتیجه گیری</a:t>
            </a:r>
          </a:p>
          <a:p>
            <a:pPr marL="0" indent="0">
              <a:buNone/>
            </a:pPr>
            <a:r>
              <a:rPr lang="fa-IR" dirty="0" smtClean="0"/>
              <a:t>7-پرسش و تمرین</a:t>
            </a:r>
          </a:p>
          <a:p>
            <a:pPr marL="0" indent="0">
              <a:buNone/>
            </a:pPr>
            <a:r>
              <a:rPr lang="fa-IR" dirty="0" smtClean="0"/>
              <a:t>8- منابع</a:t>
            </a:r>
          </a:p>
          <a:p>
            <a:pPr marL="0" indent="0" algn="r" rtl="1">
              <a:buNone/>
            </a:pPr>
            <a:endParaRPr lang="en-US" dirty="0">
              <a:cs typeface="B Yagut"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75976232"/>
      </p:ext>
    </p:extLst>
  </p:cSld>
  <p:clrMapOvr>
    <a:masterClrMapping/>
  </p:clrMapOvr>
  <mc:AlternateContent xmlns:mc="http://schemas.openxmlformats.org/markup-compatibility/2006" xmlns:p14="http://schemas.microsoft.com/office/powerpoint/2010/main">
    <mc:Choice Requires="p14">
      <p:transition spd="slow" p14:dur="2000" advTm="26311"/>
    </mc:Choice>
    <mc:Fallback xmlns="">
      <p:transition spd="slow" advTm="26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pPr>
              <a:lnSpc>
                <a:spcPct val="150000"/>
              </a:lnSpc>
            </a:pPr>
            <a:r>
              <a:rPr lang="fa-IR" dirty="0" smtClean="0"/>
              <a:t> مقدمه</a:t>
            </a:r>
            <a:endParaRPr lang="en-US" sz="4000" dirty="0"/>
          </a:p>
        </p:txBody>
      </p:sp>
      <p:sp>
        <p:nvSpPr>
          <p:cNvPr id="3" name="Content Placeholder 2"/>
          <p:cNvSpPr>
            <a:spLocks noGrp="1"/>
          </p:cNvSpPr>
          <p:nvPr>
            <p:ph idx="1"/>
          </p:nvPr>
        </p:nvSpPr>
        <p:spPr>
          <a:xfrm>
            <a:off x="457200" y="1600200"/>
            <a:ext cx="8229600" cy="4190999"/>
          </a:xfrm>
        </p:spPr>
        <p:txBody>
          <a:bodyPr>
            <a:normAutofit fontScale="62500" lnSpcReduction="20000"/>
          </a:bodyPr>
          <a:lstStyle/>
          <a:p>
            <a:pPr marL="0" indent="0" algn="just">
              <a:lnSpc>
                <a:spcPct val="150000"/>
              </a:lnSpc>
              <a:buNone/>
            </a:pPr>
            <a:r>
              <a:rPr lang="fa-IR" sz="4500" dirty="0" smtClean="0">
                <a:latin typeface="Tahoma"/>
                <a:ea typeface="Times New Roman"/>
              </a:rPr>
              <a:t>علائم حیاتی یک گروه از علائم هستند که نشان دهنده وضعیت عملکرد حیاتی بدن می باشد</a:t>
            </a:r>
            <a:r>
              <a:rPr lang="fa-IR" sz="4500" dirty="0">
                <a:latin typeface="Tahoma"/>
                <a:ea typeface="Times New Roman"/>
              </a:rPr>
              <a:t>. به عبارت دیگر عملکرد بدن با این نشانه ها مشخص می شود.</a:t>
            </a:r>
            <a:endParaRPr lang="fa-IR" sz="4500" dirty="0"/>
          </a:p>
          <a:p>
            <a:pPr marL="0" indent="0" algn="just">
              <a:lnSpc>
                <a:spcPct val="150000"/>
              </a:lnSpc>
              <a:buNone/>
            </a:pPr>
            <a:r>
              <a:rPr lang="en-US" sz="4500" dirty="0" smtClean="0">
                <a:latin typeface="Tahoma"/>
                <a:ea typeface="Times New Roman"/>
              </a:rPr>
              <a:t> </a:t>
            </a:r>
            <a:r>
              <a:rPr lang="fa-IR" sz="4500" dirty="0" smtClean="0">
                <a:latin typeface="Tahoma"/>
                <a:ea typeface="Times New Roman"/>
              </a:rPr>
              <a:t>اندازه گیری این مقادیر که برای کمک به ارزیابی سلامت عمومی یک فرد انجام می شود، سرنخ هایی</a:t>
            </a:r>
            <a:r>
              <a:rPr lang="en-US" sz="4500" dirty="0" smtClean="0">
                <a:latin typeface="Tahoma"/>
                <a:ea typeface="Times New Roman"/>
              </a:rPr>
              <a:t> </a:t>
            </a:r>
            <a:r>
              <a:rPr lang="fa-IR" sz="4500" dirty="0" smtClean="0">
                <a:latin typeface="Tahoma"/>
                <a:ea typeface="Times New Roman"/>
              </a:rPr>
              <a:t>را برای تشخیص بیماری های احتمالی ارائه می دهد و در بیماران ابزاری برای پایش سیر بیماری و پیشرفت درمان در جهت بهب</a:t>
            </a:r>
            <a:r>
              <a:rPr lang="fa-IR" sz="4500" dirty="0">
                <a:latin typeface="Tahoma"/>
                <a:ea typeface="Times New Roman"/>
              </a:rPr>
              <a:t>و</a:t>
            </a:r>
            <a:r>
              <a:rPr lang="fa-IR" sz="4500" dirty="0" smtClean="0">
                <a:latin typeface="Tahoma"/>
                <a:ea typeface="Times New Roman"/>
              </a:rPr>
              <a:t>دی است . </a:t>
            </a:r>
            <a:endParaRPr lang="fa-IR"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5817709"/>
      </p:ext>
    </p:extLst>
  </p:cSld>
  <p:clrMapOvr>
    <a:masterClrMapping/>
  </p:clrMapOvr>
  <mc:AlternateContent xmlns:mc="http://schemas.openxmlformats.org/markup-compatibility/2006" xmlns:p14="http://schemas.microsoft.com/office/powerpoint/2010/main">
    <mc:Choice Requires="p14">
      <p:transition spd="slow" p14:dur="2000" advTm="57290"/>
    </mc:Choice>
    <mc:Fallback xmlns="">
      <p:transition spd="slow" advTm="57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fa-IR" dirty="0" smtClean="0"/>
              <a:t> مقدمه</a:t>
            </a:r>
            <a:endParaRPr lang="en-US" dirty="0">
              <a:cs typeface="B Yagut" panose="00000400000000000000" pitchFamily="2" charset="-78"/>
            </a:endParaRPr>
          </a:p>
        </p:txBody>
      </p:sp>
      <p:sp>
        <p:nvSpPr>
          <p:cNvPr id="3" name="Content Placeholder 2"/>
          <p:cNvSpPr>
            <a:spLocks noGrp="1"/>
          </p:cNvSpPr>
          <p:nvPr>
            <p:ph idx="1"/>
          </p:nvPr>
        </p:nvSpPr>
        <p:spPr>
          <a:xfrm>
            <a:off x="457200" y="1600200"/>
            <a:ext cx="8229600" cy="3886199"/>
          </a:xfrm>
        </p:spPr>
        <p:txBody>
          <a:bodyPr>
            <a:normAutofit fontScale="47500" lnSpcReduction="20000"/>
          </a:bodyPr>
          <a:lstStyle/>
          <a:p>
            <a:pPr marL="0" indent="0" algn="just">
              <a:lnSpc>
                <a:spcPct val="150000"/>
              </a:lnSpc>
              <a:buNone/>
            </a:pPr>
            <a:r>
              <a:rPr lang="fa-IR" sz="6700" dirty="0" smtClean="0">
                <a:latin typeface="Tahoma"/>
                <a:ea typeface="Times New Roman"/>
              </a:rPr>
              <a:t>گرفتن </a:t>
            </a:r>
            <a:r>
              <a:rPr lang="fa-IR" sz="6700" dirty="0">
                <a:latin typeface="Tahoma"/>
                <a:ea typeface="Times New Roman"/>
              </a:rPr>
              <a:t>علائم حیاتی قسمت مهمی از معاینات محسوب می شود. شما نمی توانید برای دیدن آنچه که در حال رخ دادن است وارد بدن بیمار </a:t>
            </a:r>
            <a:r>
              <a:rPr lang="fa-IR" sz="6700" dirty="0" smtClean="0">
                <a:latin typeface="Tahoma"/>
                <a:ea typeface="Times New Roman"/>
              </a:rPr>
              <a:t>شوید، اما </a:t>
            </a:r>
            <a:r>
              <a:rPr lang="fa-IR" sz="6700" dirty="0">
                <a:latin typeface="Tahoma"/>
                <a:ea typeface="Times New Roman"/>
              </a:rPr>
              <a:t>می توانید علائم حیاتی را اندازه گیری کنید. کنترل </a:t>
            </a:r>
            <a:r>
              <a:rPr lang="fa-IR" sz="6700" dirty="0" smtClean="0">
                <a:latin typeface="Tahoma"/>
                <a:ea typeface="Times New Roman"/>
              </a:rPr>
              <a:t>علایم حیاتی، شما را </a:t>
            </a:r>
            <a:r>
              <a:rPr lang="fa-IR" sz="6700" dirty="0">
                <a:latin typeface="Tahoma"/>
                <a:ea typeface="Times New Roman"/>
              </a:rPr>
              <a:t>از آنچه در داخل بدن در حال اتفاق افتادن است آگاه می کند</a:t>
            </a:r>
            <a:r>
              <a:rPr lang="fa-IR" sz="6700" dirty="0" smtClean="0">
                <a:latin typeface="Tahoma"/>
                <a:ea typeface="Times New Roman"/>
              </a:rPr>
              <a:t>.</a:t>
            </a:r>
          </a:p>
          <a:p>
            <a:pPr marL="0" indent="0" algn="just">
              <a:lnSpc>
                <a:spcPct val="150000"/>
              </a:lnSpc>
              <a:buNone/>
            </a:pPr>
            <a:endParaRPr lang="fa-IR" sz="6700" dirty="0">
              <a:latin typeface="Tahoma"/>
              <a:ea typeface="Times New Roman"/>
            </a:endParaRPr>
          </a:p>
          <a:p>
            <a:pPr marL="0" indent="0" algn="l" rtl="1">
              <a:buNone/>
            </a:pPr>
            <a:endParaRPr lang="fa-IR"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27619670"/>
      </p:ext>
    </p:extLst>
  </p:cSld>
  <p:clrMapOvr>
    <a:masterClrMapping/>
  </p:clrMapOvr>
  <mc:AlternateContent xmlns:mc="http://schemas.openxmlformats.org/markup-compatibility/2006" xmlns:p14="http://schemas.microsoft.com/office/powerpoint/2010/main">
    <mc:Choice Requires="p14">
      <p:transition spd="slow" p14:dur="2000" advTm="22223"/>
    </mc:Choice>
    <mc:Fallback xmlns="">
      <p:transition spd="slow" advTm="22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8229600" cy="653473"/>
          </a:xfrm>
        </p:spPr>
        <p:txBody>
          <a:bodyPr>
            <a:normAutofit fontScale="90000"/>
          </a:bodyPr>
          <a:lstStyle/>
          <a:p>
            <a:pPr rtl="1"/>
            <a:r>
              <a:rPr lang="fa-IR" dirty="0" smtClean="0"/>
              <a:t>علائم حیاتی شامل:</a:t>
            </a:r>
            <a:endParaRPr lang="en-US" dirty="0">
              <a:cs typeface="B Yagut" panose="00000400000000000000" pitchFamily="2" charset="-78"/>
            </a:endParaRPr>
          </a:p>
        </p:txBody>
      </p:sp>
      <p:sp>
        <p:nvSpPr>
          <p:cNvPr id="3" name="Content Placeholder 2"/>
          <p:cNvSpPr>
            <a:spLocks noGrp="1"/>
          </p:cNvSpPr>
          <p:nvPr>
            <p:ph idx="1"/>
          </p:nvPr>
        </p:nvSpPr>
        <p:spPr>
          <a:xfrm>
            <a:off x="457200" y="1752600"/>
            <a:ext cx="8229600" cy="4038600"/>
          </a:xfrm>
        </p:spPr>
        <p:txBody>
          <a:bodyPr>
            <a:noAutofit/>
          </a:bodyPr>
          <a:lstStyle/>
          <a:p>
            <a:pPr algn="just">
              <a:buFont typeface="Wingdings" panose="05000000000000000000" pitchFamily="2" charset="2"/>
              <a:buChar char="v"/>
            </a:pPr>
            <a:r>
              <a:rPr lang="ar-SA" sz="2800" dirty="0">
                <a:solidFill>
                  <a:srgbClr val="002060"/>
                </a:solidFill>
                <a:latin typeface="Tahoma"/>
                <a:ea typeface="Times New Roman"/>
              </a:rPr>
              <a:t> </a:t>
            </a:r>
            <a:r>
              <a:rPr lang="fa-IR" sz="2800" dirty="0">
                <a:solidFill>
                  <a:srgbClr val="002060"/>
                </a:solidFill>
                <a:latin typeface="Tahoma"/>
                <a:ea typeface="Times New Roman"/>
              </a:rPr>
              <a:t>تنفس</a:t>
            </a:r>
          </a:p>
          <a:p>
            <a:pPr algn="just">
              <a:buFont typeface="Wingdings" panose="05000000000000000000" pitchFamily="2" charset="2"/>
              <a:buChar char="v"/>
            </a:pPr>
            <a:r>
              <a:rPr lang="fa-IR" sz="2800" dirty="0">
                <a:solidFill>
                  <a:srgbClr val="002060"/>
                </a:solidFill>
                <a:latin typeface="Tahoma"/>
                <a:ea typeface="Times New Roman"/>
              </a:rPr>
              <a:t>فشار خون</a:t>
            </a:r>
          </a:p>
          <a:p>
            <a:pPr algn="just">
              <a:buFont typeface="Wingdings" panose="05000000000000000000" pitchFamily="2" charset="2"/>
              <a:buChar char="v"/>
            </a:pPr>
            <a:r>
              <a:rPr lang="fa-IR" sz="2800" dirty="0">
                <a:solidFill>
                  <a:srgbClr val="002060"/>
                </a:solidFill>
                <a:latin typeface="Tahoma"/>
                <a:ea typeface="Times New Roman"/>
              </a:rPr>
              <a:t>نبض</a:t>
            </a:r>
          </a:p>
          <a:p>
            <a:pPr algn="just">
              <a:buFont typeface="Wingdings" panose="05000000000000000000" pitchFamily="2" charset="2"/>
              <a:buChar char="v"/>
            </a:pPr>
            <a:r>
              <a:rPr lang="fa-IR" sz="2800" dirty="0">
                <a:solidFill>
                  <a:srgbClr val="002060"/>
                </a:solidFill>
                <a:latin typeface="Tahoma"/>
                <a:ea typeface="Times New Roman"/>
              </a:rPr>
              <a:t>درجه حرارت</a:t>
            </a:r>
          </a:p>
          <a:p>
            <a:pPr algn="just">
              <a:buFont typeface="Wingdings" panose="05000000000000000000" pitchFamily="2" charset="2"/>
              <a:buChar char="v"/>
            </a:pPr>
            <a:r>
              <a:rPr lang="fa-IR" sz="2400" dirty="0">
                <a:solidFill>
                  <a:srgbClr val="FF0000"/>
                </a:solidFill>
                <a:latin typeface="Tahoma"/>
                <a:ea typeface="Times New Roman"/>
              </a:rPr>
              <a:t>پوست</a:t>
            </a:r>
          </a:p>
          <a:p>
            <a:pPr algn="just">
              <a:buFont typeface="Wingdings" panose="05000000000000000000" pitchFamily="2" charset="2"/>
              <a:buChar char="v"/>
            </a:pPr>
            <a:r>
              <a:rPr lang="fa-IR" sz="2400" dirty="0">
                <a:solidFill>
                  <a:srgbClr val="FF0000"/>
                </a:solidFill>
                <a:latin typeface="Tahoma"/>
                <a:ea typeface="Times New Roman"/>
              </a:rPr>
              <a:t>مردمک ها</a:t>
            </a:r>
          </a:p>
          <a:p>
            <a:pPr algn="just">
              <a:buFont typeface="Wingdings" panose="05000000000000000000" pitchFamily="2" charset="2"/>
              <a:buChar char="v"/>
            </a:pPr>
            <a:r>
              <a:rPr lang="fa-IR" sz="2400" dirty="0">
                <a:solidFill>
                  <a:srgbClr val="FF0000"/>
                </a:solidFill>
                <a:latin typeface="Tahoma"/>
                <a:ea typeface="Times New Roman"/>
              </a:rPr>
              <a:t>پالس اکسی </a:t>
            </a:r>
            <a:r>
              <a:rPr lang="fa-IR" sz="2400" dirty="0" smtClean="0">
                <a:solidFill>
                  <a:srgbClr val="FF0000"/>
                </a:solidFill>
                <a:latin typeface="Tahoma"/>
                <a:ea typeface="Times New Roman"/>
              </a:rPr>
              <a:t>متری </a:t>
            </a:r>
            <a:r>
              <a:rPr lang="en-US" sz="2400" dirty="0">
                <a:solidFill>
                  <a:srgbClr val="FF0000"/>
                </a:solidFill>
              </a:rPr>
              <a:t>Blood oxygen </a:t>
            </a:r>
            <a:r>
              <a:rPr lang="en-US" sz="2400" dirty="0" smtClean="0">
                <a:solidFill>
                  <a:srgbClr val="FF0000"/>
                </a:solidFill>
              </a:rPr>
              <a:t>saturation</a:t>
            </a:r>
            <a:r>
              <a:rPr lang="fa-IR" sz="2400" dirty="0" smtClean="0">
                <a:solidFill>
                  <a:srgbClr val="FF0000"/>
                </a:solidFill>
              </a:rPr>
              <a:t> </a:t>
            </a:r>
          </a:p>
          <a:p>
            <a:pPr algn="just">
              <a:buFont typeface="Wingdings" panose="05000000000000000000" pitchFamily="2" charset="2"/>
              <a:buChar char="v"/>
            </a:pPr>
            <a:r>
              <a:rPr lang="fa-IR" sz="2400" dirty="0" smtClean="0">
                <a:solidFill>
                  <a:srgbClr val="FF0000"/>
                </a:solidFill>
                <a:latin typeface="Tahoma"/>
                <a:ea typeface="Times New Roman"/>
              </a:rPr>
              <a:t>اخیرا </a:t>
            </a:r>
            <a:r>
              <a:rPr lang="fa-IR" sz="2400" dirty="0">
                <a:solidFill>
                  <a:srgbClr val="FF0000"/>
                </a:solidFill>
                <a:latin typeface="Tahoma"/>
                <a:ea typeface="Times New Roman"/>
              </a:rPr>
              <a:t>درد نیز به عنوان یکی از اجزای علائم حیاتی </a:t>
            </a:r>
            <a:r>
              <a:rPr lang="fa-IR" sz="2400" dirty="0" smtClean="0">
                <a:solidFill>
                  <a:srgbClr val="FF0000"/>
                </a:solidFill>
                <a:latin typeface="Tahoma"/>
                <a:ea typeface="Times New Roman"/>
              </a:rPr>
              <a:t>بررسی می شود.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16653578"/>
      </p:ext>
    </p:extLst>
  </p:cSld>
  <p:clrMapOvr>
    <a:masterClrMapping/>
  </p:clrMapOvr>
  <mc:AlternateContent xmlns:mc="http://schemas.openxmlformats.org/markup-compatibility/2006" xmlns:p14="http://schemas.microsoft.com/office/powerpoint/2010/main">
    <mc:Choice Requires="p14">
      <p:transition spd="slow" p14:dur="2000" advTm="50346"/>
    </mc:Choice>
    <mc:Fallback xmlns="">
      <p:transition spd="slow" advTm="50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229600" cy="653473"/>
          </a:xfrm>
        </p:spPr>
        <p:txBody>
          <a:bodyPr>
            <a:normAutofit fontScale="90000"/>
          </a:bodyPr>
          <a:lstStyle/>
          <a:p>
            <a:pPr rtl="1"/>
            <a:r>
              <a:rPr lang="fa-IR" dirty="0" smtClean="0">
                <a:solidFill>
                  <a:srgbClr val="002060"/>
                </a:solidFill>
              </a:rPr>
              <a:t>علائم حیاتی</a:t>
            </a:r>
            <a:endParaRPr lang="en-US" dirty="0">
              <a:solidFill>
                <a:srgbClr val="002060"/>
              </a:solidFill>
            </a:endParaRPr>
          </a:p>
        </p:txBody>
      </p:sp>
      <p:sp>
        <p:nvSpPr>
          <p:cNvPr id="3" name="Content Placeholder 2"/>
          <p:cNvSpPr>
            <a:spLocks noGrp="1"/>
          </p:cNvSpPr>
          <p:nvPr>
            <p:ph idx="1"/>
          </p:nvPr>
        </p:nvSpPr>
        <p:spPr>
          <a:xfrm>
            <a:off x="533400" y="2057400"/>
            <a:ext cx="8229600" cy="4038600"/>
          </a:xfrm>
        </p:spPr>
        <p:txBody>
          <a:bodyPr>
            <a:noAutofit/>
          </a:bodyPr>
          <a:lstStyle/>
          <a:p>
            <a:pPr marL="0" indent="0">
              <a:lnSpc>
                <a:spcPct val="150000"/>
              </a:lnSpc>
              <a:buNone/>
            </a:pPr>
            <a:r>
              <a:rPr lang="fa-IR" sz="2800" dirty="0" smtClean="0">
                <a:latin typeface="Tahoma"/>
                <a:ea typeface="Times New Roman"/>
              </a:rPr>
              <a:t>برای ارزیابی این علائم، از </a:t>
            </a:r>
            <a:r>
              <a:rPr lang="fa-IR" sz="2800" dirty="0">
                <a:latin typeface="Tahoma"/>
                <a:ea typeface="Times New Roman"/>
              </a:rPr>
              <a:t>تکنیک های </a:t>
            </a:r>
            <a:r>
              <a:rPr lang="fa-IR" sz="2800" dirty="0" smtClean="0">
                <a:latin typeface="Tahoma"/>
                <a:ea typeface="Times New Roman"/>
              </a:rPr>
              <a:t>مشاهده، </a:t>
            </a:r>
            <a:r>
              <a:rPr lang="fa-IR" sz="2800" dirty="0">
                <a:latin typeface="Tahoma"/>
                <a:ea typeface="Times New Roman"/>
              </a:rPr>
              <a:t>سمع و لمس </a:t>
            </a:r>
            <a:r>
              <a:rPr lang="fa-IR" sz="2800" dirty="0" smtClean="0">
                <a:latin typeface="Tahoma"/>
                <a:ea typeface="Times New Roman"/>
              </a:rPr>
              <a:t>استفاده می شود.</a:t>
            </a:r>
          </a:p>
          <a:p>
            <a:pPr marL="0" indent="0" algn="just">
              <a:lnSpc>
                <a:spcPct val="150000"/>
              </a:lnSpc>
              <a:buNone/>
            </a:pPr>
            <a:r>
              <a:rPr lang="fa-IR" sz="2800" dirty="0" smtClean="0">
                <a:latin typeface="Tahoma"/>
                <a:ea typeface="Times New Roman"/>
              </a:rPr>
              <a:t>در برنامه های جاری سلامت که در خانه های بهداشت ارایه می شود، از علائم حیاتی پیش گفت، تنفس</a:t>
            </a:r>
            <a:r>
              <a:rPr lang="fa-IR" sz="2800" dirty="0">
                <a:latin typeface="Tahoma"/>
                <a:ea typeface="Times New Roman"/>
              </a:rPr>
              <a:t>، </a:t>
            </a:r>
            <a:r>
              <a:rPr lang="fa-IR" sz="2800" dirty="0" smtClean="0">
                <a:latin typeface="Tahoma"/>
                <a:ea typeface="Times New Roman"/>
              </a:rPr>
              <a:t>فشارخون، </a:t>
            </a:r>
            <a:r>
              <a:rPr lang="fa-IR" sz="2800" dirty="0">
                <a:latin typeface="Tahoma"/>
                <a:ea typeface="Times New Roman"/>
              </a:rPr>
              <a:t>نبض و درجه حرارت </a:t>
            </a:r>
            <a:r>
              <a:rPr lang="fa-IR" sz="2800" dirty="0" smtClean="0">
                <a:latin typeface="Tahoma"/>
                <a:ea typeface="Times New Roman"/>
              </a:rPr>
              <a:t>ضرورت می یابد. لذا در این درس نحوه اندازه گیری 4 علائم حیاتی فوق ارایه می شود.</a:t>
            </a:r>
            <a:endParaRPr lang="en-US" sz="2800" dirty="0">
              <a:latin typeface="Tahoma"/>
              <a:ea typeface="Times New Roman"/>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44042775"/>
      </p:ext>
    </p:extLst>
  </p:cSld>
  <p:clrMapOvr>
    <a:masterClrMapping/>
  </p:clrMapOvr>
  <mc:AlternateContent xmlns:mc="http://schemas.openxmlformats.org/markup-compatibility/2006" xmlns:p14="http://schemas.microsoft.com/office/powerpoint/2010/main">
    <mc:Choice Requires="p14">
      <p:transition spd="slow" p14:dur="2000" advTm="39240"/>
    </mc:Choice>
    <mc:Fallback xmlns="">
      <p:transition spd="slow" advTm="39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792162"/>
          </a:xfrm>
        </p:spPr>
        <p:txBody>
          <a:bodyPr>
            <a:normAutofit/>
          </a:bodyPr>
          <a:lstStyle/>
          <a:p>
            <a:pPr rtl="1"/>
            <a:r>
              <a:rPr lang="fa-IR" sz="3600" dirty="0" smtClean="0">
                <a:solidFill>
                  <a:srgbClr val="002060"/>
                </a:solidFill>
                <a:cs typeface="B Yagut" panose="00000400000000000000" pitchFamily="2" charset="-78"/>
              </a:rPr>
              <a:t>وسایل مورد نیازجهت بررسی علائم حیاتی</a:t>
            </a:r>
            <a:endParaRPr lang="en-US" sz="3600" dirty="0">
              <a:solidFill>
                <a:srgbClr val="002060"/>
              </a:solidFill>
              <a:cs typeface="B Yagut" panose="00000400000000000000" pitchFamily="2" charset="-78"/>
            </a:endParaRPr>
          </a:p>
        </p:txBody>
      </p:sp>
      <p:sp>
        <p:nvSpPr>
          <p:cNvPr id="3" name="Content Placeholder 2"/>
          <p:cNvSpPr>
            <a:spLocks noGrp="1"/>
          </p:cNvSpPr>
          <p:nvPr>
            <p:ph idx="1"/>
          </p:nvPr>
        </p:nvSpPr>
        <p:spPr>
          <a:xfrm>
            <a:off x="459475" y="1905000"/>
            <a:ext cx="8229600" cy="4267200"/>
          </a:xfrm>
        </p:spPr>
        <p:txBody>
          <a:bodyPr>
            <a:normAutofit fontScale="25000" lnSpcReduction="20000"/>
          </a:bodyPr>
          <a:lstStyle/>
          <a:p>
            <a:pPr marL="0" indent="0" algn="just">
              <a:lnSpc>
                <a:spcPct val="170000"/>
              </a:lnSpc>
              <a:buNone/>
            </a:pPr>
            <a:r>
              <a:rPr lang="fa-IR" sz="9600" dirty="0" smtClean="0">
                <a:latin typeface="Tahoma"/>
                <a:ea typeface="Times New Roman"/>
              </a:rPr>
              <a:t>1. دستگاه </a:t>
            </a:r>
            <a:r>
              <a:rPr lang="fa-IR" sz="9600" dirty="0">
                <a:latin typeface="Tahoma"/>
                <a:ea typeface="Times New Roman"/>
              </a:rPr>
              <a:t>اندازه گیری فشار </a:t>
            </a:r>
            <a:r>
              <a:rPr lang="fa-IR" sz="9600" dirty="0" smtClean="0">
                <a:latin typeface="Tahoma"/>
                <a:ea typeface="Times New Roman"/>
              </a:rPr>
              <a:t>خون</a:t>
            </a:r>
          </a:p>
          <a:p>
            <a:pPr marL="0" indent="0" algn="just">
              <a:lnSpc>
                <a:spcPct val="170000"/>
              </a:lnSpc>
              <a:buNone/>
            </a:pPr>
            <a:r>
              <a:rPr lang="fa-IR" sz="9600" dirty="0" smtClean="0">
                <a:latin typeface="Tahoma"/>
                <a:ea typeface="Times New Roman"/>
              </a:rPr>
              <a:t>2. گوشی پزشکی</a:t>
            </a:r>
          </a:p>
          <a:p>
            <a:pPr marL="0" indent="0" algn="just">
              <a:lnSpc>
                <a:spcPct val="170000"/>
              </a:lnSpc>
              <a:buNone/>
            </a:pPr>
            <a:r>
              <a:rPr lang="fa-IR" sz="9600" dirty="0" smtClean="0">
                <a:latin typeface="Tahoma"/>
                <a:ea typeface="Times New Roman"/>
              </a:rPr>
              <a:t>3. ساعت مچی ثانیه دار یا کرونومتر </a:t>
            </a:r>
            <a:r>
              <a:rPr lang="fa-IR" sz="9600" dirty="0">
                <a:latin typeface="Tahoma"/>
                <a:ea typeface="Times New Roman"/>
              </a:rPr>
              <a:t>برای اندازه گیری نبض و </a:t>
            </a:r>
            <a:r>
              <a:rPr lang="fa-IR" sz="9600" dirty="0" smtClean="0">
                <a:latin typeface="Tahoma"/>
                <a:ea typeface="Times New Roman"/>
              </a:rPr>
              <a:t>تنفس</a:t>
            </a:r>
          </a:p>
          <a:p>
            <a:pPr marL="0" indent="0" algn="just">
              <a:lnSpc>
                <a:spcPct val="170000"/>
              </a:lnSpc>
              <a:buNone/>
            </a:pPr>
            <a:r>
              <a:rPr lang="fa-IR" sz="9600" dirty="0" smtClean="0">
                <a:latin typeface="Tahoma"/>
                <a:ea typeface="Times New Roman"/>
              </a:rPr>
              <a:t>4. درجه حرارت یا ترمومتر یا تب سنج</a:t>
            </a:r>
          </a:p>
          <a:p>
            <a:pPr marL="0" indent="0" algn="just">
              <a:lnSpc>
                <a:spcPct val="170000"/>
              </a:lnSpc>
              <a:buNone/>
            </a:pPr>
            <a:r>
              <a:rPr lang="fa-IR" sz="9600" dirty="0" smtClean="0">
                <a:latin typeface="Tahoma"/>
                <a:ea typeface="Times New Roman"/>
              </a:rPr>
              <a:t>5. قلم ودفترچه یادداشت</a:t>
            </a:r>
          </a:p>
          <a:p>
            <a:pPr marL="0" indent="0" algn="just">
              <a:lnSpc>
                <a:spcPct val="170000"/>
              </a:lnSpc>
              <a:buNone/>
            </a:pPr>
            <a:r>
              <a:rPr lang="fa-IR" sz="9600" dirty="0" smtClean="0">
                <a:latin typeface="Tahoma"/>
                <a:ea typeface="Times New Roman"/>
              </a:rPr>
              <a:t>6. وسایل حفاظت شخصی از قبیل دستکش ، ماسک و...</a:t>
            </a:r>
            <a:endParaRPr lang="fa-IR" sz="9600" dirty="0">
              <a:latin typeface="Tahoma"/>
              <a:ea typeface="Times New Roman"/>
            </a:endParaRPr>
          </a:p>
          <a:p>
            <a:pPr marL="0" indent="0" rtl="1">
              <a:buNone/>
            </a:pPr>
            <a:endParaRPr lang="fa-IR"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84963743"/>
      </p:ext>
    </p:extLst>
  </p:cSld>
  <p:clrMapOvr>
    <a:masterClrMapping/>
  </p:clrMapOvr>
  <mc:AlternateContent xmlns:mc="http://schemas.openxmlformats.org/markup-compatibility/2006" xmlns:p14="http://schemas.microsoft.com/office/powerpoint/2010/main">
    <mc:Choice Requires="p14">
      <p:transition spd="slow" p14:dur="2000" advTm="59351"/>
    </mc:Choice>
    <mc:Fallback xmlns="">
      <p:transition spd="slow" advTm="59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1047730d-92e1-4018-9084-d932fd3a7f58">5NN7CDR5NKU2-831-647</_dlc_DocId>
    <_x0646__x0648__x0639__x0020__x062d__x06cc__x0637__x0647_ xmlns="12fdc5dc-769e-4543-b10d-fbea3dac4417">نحوه معاینات فیزیکی</_x0646__x0648__x0639__x0020__x062d__x06cc__x0637__x0647_>
    <_x0646__x0648__x0639__x0020__x0641__x0627__x06cc__x0644_ xmlns="12fdc5dc-769e-4543-b10d-fbea3dac4417">پاورپوینت</_x0646__x0648__x0639__x0020__x0641__x0627__x06cc__x0644_>
    <_x062f__x0627__x0646__x0634__x06af__x0627__x0647_ xmlns="12fdc5dc-769e-4543-b10d-fbea3dac4417">شهید بهشتی</_x062f__x0627__x0646__x0634__x06af__x0627__x0647_>
    <_dlc_DocIdUrl xmlns="1047730d-92e1-4018-9084-d932fd3a7f58">
      <Url>http://www.health.gov.ir/hnd/_layouts/DocIdRedir.aspx?ID=5NN7CDR5NKU2-831-647</Url>
      <Description>5NN7CDR5NKU2-831-647</Description>
    </_dlc_DocIdUrl>
  </documentManagement>
</p:properties>
</file>

<file path=customXml/itemProps1.xml><?xml version="1.0" encoding="utf-8"?>
<ds:datastoreItem xmlns:ds="http://schemas.openxmlformats.org/officeDocument/2006/customXml" ds:itemID="{65DA9E35-6290-4C0C-BB2F-37B31775E4B5}"/>
</file>

<file path=customXml/itemProps2.xml><?xml version="1.0" encoding="utf-8"?>
<ds:datastoreItem xmlns:ds="http://schemas.openxmlformats.org/officeDocument/2006/customXml" ds:itemID="{03134B2C-2C9E-4E6F-AAED-B1F2F0860A4E}"/>
</file>

<file path=customXml/itemProps3.xml><?xml version="1.0" encoding="utf-8"?>
<ds:datastoreItem xmlns:ds="http://schemas.openxmlformats.org/officeDocument/2006/customXml" ds:itemID="{22AE5762-A26A-4FD0-AD65-159F82793818}"/>
</file>

<file path=customXml/itemProps4.xml><?xml version="1.0" encoding="utf-8"?>
<ds:datastoreItem xmlns:ds="http://schemas.openxmlformats.org/officeDocument/2006/customXml" ds:itemID="{667627D3-8EEE-4440-8184-96D6AB4D78CF}"/>
</file>

<file path=docProps/app.xml><?xml version="1.0" encoding="utf-8"?>
<Properties xmlns="http://schemas.openxmlformats.org/officeDocument/2006/extended-properties" xmlns:vt="http://schemas.openxmlformats.org/officeDocument/2006/docPropsVTypes">
  <Template>Facet</Template>
  <TotalTime>2858</TotalTime>
  <Words>2118</Words>
  <Application>Microsoft Office PowerPoint</Application>
  <PresentationFormat>On-screen Show (4:3)</PresentationFormat>
  <Paragraphs>217</Paragraphs>
  <Slides>39</Slides>
  <Notes>1</Notes>
  <HiddenSlides>0</HiddenSlides>
  <MMClips>39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Arial</vt:lpstr>
      <vt:lpstr>B Yagut</vt:lpstr>
      <vt:lpstr>Calibri</vt:lpstr>
      <vt:lpstr>Courier New</vt:lpstr>
      <vt:lpstr>Franklin Gothic Medium</vt:lpstr>
      <vt:lpstr>Symbol</vt:lpstr>
      <vt:lpstr>Tahoma</vt:lpstr>
      <vt:lpstr>Times New Roman</vt:lpstr>
      <vt:lpstr>Titr</vt:lpstr>
      <vt:lpstr>Wingdings</vt:lpstr>
      <vt:lpstr>Office Theme</vt:lpstr>
      <vt:lpstr> آشنایی با  نحوه معاینات فیزیکی</vt:lpstr>
      <vt:lpstr> مشخصات سند</vt:lpstr>
      <vt:lpstr>اهداف آموزشی</vt:lpstr>
      <vt:lpstr>فهرست عناوین:</vt:lpstr>
      <vt:lpstr> مقدمه</vt:lpstr>
      <vt:lpstr> مقدمه</vt:lpstr>
      <vt:lpstr>علائم حیاتی شامل:</vt:lpstr>
      <vt:lpstr>علائم حیاتی</vt:lpstr>
      <vt:lpstr>وسایل مورد نیازجهت بررسی علائم حیاتی</vt:lpstr>
      <vt:lpstr>1) اندازه گیری درجه حرارت Temperature</vt:lpstr>
      <vt:lpstr>1) اندازه گیری درجه حرارتTemperature</vt:lpstr>
      <vt:lpstr> نکاتی که باید زمان گرفتن درجه حرارت رعایت نمود:</vt:lpstr>
      <vt:lpstr> روشهای اندازه گیری درجه حرارت از راه دهان و زیر بغل</vt:lpstr>
      <vt:lpstr> روشهای اندازه گیری درجه حرارت از راه دهان و زیر بغل  و پیشانی</vt:lpstr>
      <vt:lpstr> نحوه خواندن درجه حرارت تب سنج معمولی</vt:lpstr>
      <vt:lpstr>1) اندازه گیری درجه حرارت Temperature</vt:lpstr>
      <vt:lpstr>1) اندازه گیری درجه حرارت Temperature</vt:lpstr>
      <vt:lpstr>1) اندازه گیری درجه حرارت Temperature</vt:lpstr>
      <vt:lpstr>2)اندازه گیری نبض   Pulse rate</vt:lpstr>
      <vt:lpstr>2)اندازه گیری نبض   Pulse rate</vt:lpstr>
      <vt:lpstr>محل هایی که نبض را می توان لمس نمود</vt:lpstr>
      <vt:lpstr> </vt:lpstr>
      <vt:lpstr>3) اندازه گیری فشار خون  Blood pressure</vt:lpstr>
      <vt:lpstr>3) اندازه گیری فشار خون  Blood pressure</vt:lpstr>
      <vt:lpstr>3) اندازه گیری فشار خون  Blood pressure</vt:lpstr>
      <vt:lpstr>3) اندازه گیری فشار خون Blood pressure</vt:lpstr>
      <vt:lpstr>3) اندازه گیری فشار خونBlood pressure</vt:lpstr>
      <vt:lpstr>3) اندازه گیری فشار خون Blood pressure</vt:lpstr>
      <vt:lpstr>3) اندازه گیری فشار خون Blood pressure</vt:lpstr>
      <vt:lpstr>3) اندازه گیری فشار خون Blood pressure</vt:lpstr>
      <vt:lpstr>طبقه بندی فشار خون بر حسب میلیمتر جیوه</vt:lpstr>
      <vt:lpstr>4) اندازه گیری تنفس  Respiration Rate</vt:lpstr>
      <vt:lpstr>4) اندازه گیری تنفس Respiration Rate</vt:lpstr>
      <vt:lpstr>PowerPoint Presentation</vt:lpstr>
      <vt:lpstr>4) اندازه گیری تنفس  Respiration Rate </vt:lpstr>
      <vt:lpstr>خلاصه مطالب و نتیجه گیری</vt:lpstr>
      <vt:lpstr>پرسش و تمرین</vt:lpstr>
      <vt:lpstr>فهرست منابع</vt:lpstr>
      <vt:lpstr> لطفاً نظرات و پیشنهادات خود پیرامون این بسته آموزشی را به آدرس زیر ارسال کنید</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SONY</dc:creator>
  <cp:lastModifiedBy>sbmu1</cp:lastModifiedBy>
  <cp:revision>343</cp:revision>
  <cp:lastPrinted>2020-05-12T06:59:45Z</cp:lastPrinted>
  <dcterms:created xsi:type="dcterms:W3CDTF">2020-04-21T16:07:12Z</dcterms:created>
  <dcterms:modified xsi:type="dcterms:W3CDTF">2020-05-23T18:36:32Z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511e5007-fa62-4cc7-ba82-433d7cf9d72e</vt:lpwstr>
  </property>
  <property fmtid="{D5CDD505-2E9C-101B-9397-08002B2CF9AE}" pid="3" name="ContentTypeId">
    <vt:lpwstr>0x01010038EE485FB9274448B5E5B0FF0ECB3346</vt:lpwstr>
  </property>
</Properties>
</file>